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93" r:id="rId1"/>
  </p:sldMasterIdLst>
  <p:notesMasterIdLst>
    <p:notesMasterId r:id="rId122"/>
  </p:notesMasterIdLst>
  <p:handoutMasterIdLst>
    <p:handoutMasterId r:id="rId123"/>
  </p:handoutMasterIdLst>
  <p:sldIdLst>
    <p:sldId id="261" r:id="rId2"/>
    <p:sldId id="357" r:id="rId3"/>
    <p:sldId id="259" r:id="rId4"/>
    <p:sldId id="260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8" r:id="rId26"/>
    <p:sldId id="394" r:id="rId27"/>
    <p:sldId id="286" r:id="rId28"/>
    <p:sldId id="287" r:id="rId29"/>
    <p:sldId id="396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95" r:id="rId51"/>
    <p:sldId id="315" r:id="rId52"/>
    <p:sldId id="316" r:id="rId53"/>
    <p:sldId id="323" r:id="rId54"/>
    <p:sldId id="318" r:id="rId55"/>
    <p:sldId id="319" r:id="rId56"/>
    <p:sldId id="320" r:id="rId57"/>
    <p:sldId id="321" r:id="rId58"/>
    <p:sldId id="398" r:id="rId59"/>
    <p:sldId id="322" r:id="rId60"/>
    <p:sldId id="324" r:id="rId61"/>
    <p:sldId id="325" r:id="rId62"/>
    <p:sldId id="326" r:id="rId63"/>
    <p:sldId id="327" r:id="rId64"/>
    <p:sldId id="328" r:id="rId65"/>
    <p:sldId id="329" r:id="rId66"/>
    <p:sldId id="393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1" r:id="rId77"/>
    <p:sldId id="342" r:id="rId78"/>
    <p:sldId id="344" r:id="rId79"/>
    <p:sldId id="397" r:id="rId80"/>
    <p:sldId id="346" r:id="rId81"/>
    <p:sldId id="347" r:id="rId82"/>
    <p:sldId id="349" r:id="rId83"/>
    <p:sldId id="350" r:id="rId84"/>
    <p:sldId id="352" r:id="rId85"/>
    <p:sldId id="353" r:id="rId86"/>
    <p:sldId id="354" r:id="rId87"/>
    <p:sldId id="392" r:id="rId88"/>
    <p:sldId id="359" r:id="rId89"/>
    <p:sldId id="360" r:id="rId90"/>
    <p:sldId id="361" r:id="rId91"/>
    <p:sldId id="362" r:id="rId92"/>
    <p:sldId id="363" r:id="rId93"/>
    <p:sldId id="364" r:id="rId94"/>
    <p:sldId id="365" r:id="rId95"/>
    <p:sldId id="366" r:id="rId96"/>
    <p:sldId id="367" r:id="rId97"/>
    <p:sldId id="368" r:id="rId98"/>
    <p:sldId id="369" r:id="rId99"/>
    <p:sldId id="370" r:id="rId100"/>
    <p:sldId id="371" r:id="rId101"/>
    <p:sldId id="372" r:id="rId102"/>
    <p:sldId id="373" r:id="rId103"/>
    <p:sldId id="374" r:id="rId104"/>
    <p:sldId id="375" r:id="rId105"/>
    <p:sldId id="376" r:id="rId106"/>
    <p:sldId id="377" r:id="rId107"/>
    <p:sldId id="378" r:id="rId108"/>
    <p:sldId id="379" r:id="rId109"/>
    <p:sldId id="380" r:id="rId110"/>
    <p:sldId id="381" r:id="rId111"/>
    <p:sldId id="382" r:id="rId112"/>
    <p:sldId id="383" r:id="rId113"/>
    <p:sldId id="385" r:id="rId114"/>
    <p:sldId id="384" r:id="rId115"/>
    <p:sldId id="386" r:id="rId116"/>
    <p:sldId id="387" r:id="rId117"/>
    <p:sldId id="388" r:id="rId118"/>
    <p:sldId id="389" r:id="rId119"/>
    <p:sldId id="390" r:id="rId120"/>
    <p:sldId id="356" r:id="rId1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C5EC5C"/>
    <a:srgbClr val="A76199"/>
    <a:srgbClr val="F62772"/>
    <a:srgbClr val="FF8000"/>
    <a:srgbClr val="DDECBD"/>
    <a:srgbClr val="F4E0B4"/>
    <a:srgbClr val="FFFFFF"/>
    <a:srgbClr val="38803B"/>
    <a:srgbClr val="38B0CC"/>
    <a:srgbClr val="2F9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9112" autoAdjust="0"/>
  </p:normalViewPr>
  <p:slideViewPr>
    <p:cSldViewPr snapToGrid="0" snapToObjects="1">
      <p:cViewPr>
        <p:scale>
          <a:sx n="92" d="100"/>
          <a:sy n="92" d="100"/>
        </p:scale>
        <p:origin x="-1376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016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notesMaster" Target="notesMasters/notesMaster1.xml"/><Relationship Id="rId123" Type="http://schemas.openxmlformats.org/officeDocument/2006/relationships/handoutMaster" Target="handoutMasters/handoutMaster1.xml"/><Relationship Id="rId124" Type="http://schemas.openxmlformats.org/officeDocument/2006/relationships/printerSettings" Target="printerSettings/printerSettings1.bin"/><Relationship Id="rId125" Type="http://schemas.openxmlformats.org/officeDocument/2006/relationships/presProps" Target="presProps.xml"/><Relationship Id="rId126" Type="http://schemas.openxmlformats.org/officeDocument/2006/relationships/viewProps" Target="viewProps.xml"/><Relationship Id="rId127" Type="http://schemas.openxmlformats.org/officeDocument/2006/relationships/theme" Target="theme/theme1.xml"/><Relationship Id="rId12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E28E68-74A0-6940-99B6-5388B521A14E}" type="datetimeFigureOut">
              <a:rPr lang="en-US" smtClean="0"/>
              <a:t>5/31/14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9EE5FF-8958-7044-B10B-FCFD60623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43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EAAE03-0286-0F43-8409-D2733E347FF4}" type="datetimeFigureOut">
              <a:rPr lang="en-US" smtClean="0"/>
              <a:t>5/31/14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BD23DF-336F-F04E-BD1A-6CE256A7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214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12401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Save ?s for end</a:t>
            </a:r>
          </a:p>
          <a:p>
            <a:r>
              <a:rPr lang="en-US" dirty="0" smtClean="0"/>
              <a:t>We’ll put up on reunion site</a:t>
            </a:r>
          </a:p>
          <a:p>
            <a:r>
              <a:rPr lang="en-US" dirty="0" smtClean="0"/>
              <a:t>Lots data – less interpretation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05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 20% W and 9% M at our 25</a:t>
            </a:r>
            <a:r>
              <a:rPr lang="en-US" baseline="30000" dirty="0" smtClean="0"/>
              <a:t>th</a:t>
            </a:r>
            <a:r>
              <a:rPr lang="en-US" dirty="0" smtClean="0"/>
              <a:t> so perhaps some </a:t>
            </a:r>
            <a:r>
              <a:rPr lang="en-US" dirty="0" err="1" smtClean="0"/>
              <a:t>linkings</a:t>
            </a:r>
            <a:r>
              <a:rPr lang="en-US" dirty="0" smtClean="0"/>
              <a:t> </a:t>
            </a:r>
            <a:r>
              <a:rPr lang="en-US" dirty="0" err="1" smtClean="0"/>
              <a:t>btwn</a:t>
            </a:r>
            <a:r>
              <a:rPr lang="en-US" dirty="0" smtClean="0"/>
              <a:t> then and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05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43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6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42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5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00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72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8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49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97A57-22B0-FF44-BD3A-D2C65794F3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50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62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88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4% W 1% M w/ kids but no partner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69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04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28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442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482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341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211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5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84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856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97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171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08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big </a:t>
            </a:r>
            <a:r>
              <a:rPr lang="en-US" dirty="0" err="1" smtClean="0"/>
              <a:t>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97A57-22B0-FF44-BD3A-D2C65794F3D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370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154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425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269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Relationships / family one huge arena of our lives, work the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520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72% W  87% M work outside the home,</a:t>
            </a:r>
          </a:p>
          <a:p>
            <a:r>
              <a:rPr lang="en-US" dirty="0" smtClean="0"/>
              <a:t>11% W 1% men work “unpaid”</a:t>
            </a:r>
          </a:p>
          <a:p>
            <a:r>
              <a:rPr lang="en-US" dirty="0" smtClean="0"/>
              <a:t>5% W 6% M retired</a:t>
            </a:r>
          </a:p>
          <a:p>
            <a:r>
              <a:rPr lang="en-US" dirty="0" smtClean="0"/>
              <a:t>3% W unemployed (&lt;.5% M)</a:t>
            </a:r>
          </a:p>
          <a:p>
            <a:endParaRPr lang="en-US" dirty="0"/>
          </a:p>
          <a:p>
            <a:r>
              <a:rPr lang="en-US" dirty="0" smtClean="0"/>
              <a:t>At the 25</a:t>
            </a:r>
            <a:r>
              <a:rPr lang="en-US" baseline="30000" dirty="0" smtClean="0"/>
              <a:t>th</a:t>
            </a:r>
            <a:r>
              <a:rPr lang="en-US" dirty="0" smtClean="0"/>
              <a:t>88% M and 70% W “paid and outside </a:t>
            </a:r>
            <a:r>
              <a:rPr lang="en-US" smtClean="0"/>
              <a:t>the home”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97A57-22B0-FF44-BD3A-D2C65794F3D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8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91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23% m v 15% W MBA</a:t>
            </a:r>
          </a:p>
          <a:p>
            <a:r>
              <a:rPr lang="en-US" dirty="0" smtClean="0"/>
              <a:t>20% M v 13% W JD</a:t>
            </a:r>
          </a:p>
          <a:p>
            <a:r>
              <a:rPr lang="en-US" dirty="0" smtClean="0"/>
              <a:t>15% BOTH MD</a:t>
            </a:r>
          </a:p>
          <a:p>
            <a:r>
              <a:rPr lang="en-US" dirty="0" smtClean="0"/>
              <a:t>16% W Masters </a:t>
            </a:r>
            <a:r>
              <a:rPr lang="en-US" dirty="0" err="1" smtClean="0"/>
              <a:t>vs</a:t>
            </a:r>
            <a:r>
              <a:rPr lang="en-US" dirty="0" smtClean="0"/>
              <a:t> 9% M</a:t>
            </a:r>
          </a:p>
          <a:p>
            <a:r>
              <a:rPr lang="en-US" dirty="0" smtClean="0"/>
              <a:t>21% W </a:t>
            </a:r>
            <a:r>
              <a:rPr lang="en-US" dirty="0" err="1" smtClean="0"/>
              <a:t>vs</a:t>
            </a:r>
            <a:r>
              <a:rPr lang="en-US" dirty="0" smtClean="0"/>
              <a:t> 17% M BA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474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354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012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how does all this work translate into income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031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8% of W make over 400K, </a:t>
            </a:r>
            <a:r>
              <a:rPr lang="en-US" dirty="0" err="1" smtClean="0"/>
              <a:t>vs</a:t>
            </a:r>
            <a:r>
              <a:rPr lang="en-US" dirty="0" smtClean="0"/>
              <a:t> 35% M</a:t>
            </a:r>
          </a:p>
          <a:p>
            <a:r>
              <a:rPr lang="en-US" dirty="0" smtClean="0"/>
              <a:t>18% M make &gt; 1 mil </a:t>
            </a:r>
            <a:r>
              <a:rPr lang="en-US" dirty="0" err="1" smtClean="0"/>
              <a:t>vs</a:t>
            </a:r>
            <a:r>
              <a:rPr lang="en-US" dirty="0" smtClean="0"/>
              <a:t> 0% W</a:t>
            </a:r>
          </a:p>
          <a:p>
            <a:endParaRPr lang="en-US" dirty="0"/>
          </a:p>
          <a:p>
            <a:r>
              <a:rPr lang="en-US" dirty="0" smtClean="0"/>
              <a:t>31% W make &lt; 100K </a:t>
            </a:r>
            <a:r>
              <a:rPr lang="en-US" dirty="0" err="1" smtClean="0"/>
              <a:t>vs</a:t>
            </a:r>
            <a:r>
              <a:rPr lang="en-US" dirty="0" smtClean="0"/>
              <a:t> 17% 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514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 W in the 400+ range increases from 8.2%  to 26.5%</a:t>
            </a:r>
          </a:p>
          <a:p>
            <a:r>
              <a:rPr lang="en-US" dirty="0" smtClean="0"/>
              <a:t>%M in 400+ range goes from 35% to 44%</a:t>
            </a:r>
          </a:p>
          <a:p>
            <a:endParaRPr lang="en-US" dirty="0"/>
          </a:p>
          <a:p>
            <a:r>
              <a:rPr lang="en-US" dirty="0" smtClean="0"/>
              <a:t>If the average woman in the class had married the average man in the class, we’d be seeing something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061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74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973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163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06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629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684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985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all this talk about $$ - only interesting thing left 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690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010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715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</a:t>
            </a:r>
            <a:r>
              <a:rPr lang="en-US" baseline="30000" dirty="0"/>
              <a:t>th</a:t>
            </a:r>
            <a:r>
              <a:rPr lang="en-US" dirty="0"/>
              <a:t> reunion – expand the low end of the </a:t>
            </a:r>
            <a:r>
              <a:rPr lang="en-US" dirty="0" smtClean="0"/>
              <a:t>scale 0 0.5 1 1.5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Cant tell from this data alone if people are happy or unhappy w this state of affairs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577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Thru the miracle of the crosstab</a:t>
            </a:r>
          </a:p>
          <a:p>
            <a:r>
              <a:rPr lang="en-US" dirty="0" smtClean="0"/>
              <a:t>I’m not a doctor, but let me tell you something people</a:t>
            </a:r>
          </a:p>
          <a:p>
            <a:endParaRPr lang="en-US" dirty="0"/>
          </a:p>
          <a:p>
            <a:r>
              <a:rPr lang="en-US" dirty="0" smtClean="0"/>
              <a:t>We’ll be keeping track at the 40th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265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52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807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58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 maybe it just seems that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651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277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Male is 7.22 and 0.34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286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552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242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2592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7846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540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0118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0594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2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Woody Allen: I was the product of a mixed marriage ..father an atheist, mother agnostic, I didn’t know which religion not to believe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5677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3498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9514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6439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5762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6356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8140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779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– what factors seem to </a:t>
            </a:r>
            <a:r>
              <a:rPr lang="en-US" dirty="0" err="1" smtClean="0"/>
              <a:t>underly</a:t>
            </a:r>
            <a:r>
              <a:rPr lang="en-US" dirty="0" smtClean="0"/>
              <a:t> happiness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3543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72% W  87% M work outside the home,</a:t>
            </a:r>
          </a:p>
          <a:p>
            <a:r>
              <a:rPr lang="en-US" dirty="0" smtClean="0"/>
              <a:t>11% W 1% men work “unpaid”</a:t>
            </a:r>
          </a:p>
          <a:p>
            <a:r>
              <a:rPr lang="en-US" dirty="0" smtClean="0"/>
              <a:t>5% W 6% M retired</a:t>
            </a:r>
          </a:p>
          <a:p>
            <a:r>
              <a:rPr lang="en-US" dirty="0" smtClean="0"/>
              <a:t>3% W unemployed (&lt;.5% M)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97A57-22B0-FF44-BD3A-D2C65794F3D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8555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7746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88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don</a:t>
            </a:r>
            <a:r>
              <a:rPr lang="fr-FR" dirty="0" smtClean="0"/>
              <a:t>’</a:t>
            </a:r>
            <a:r>
              <a:rPr lang="en-US" dirty="0" smtClean="0"/>
              <a:t>t make it a full time job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3301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8880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712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9600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8124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596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2769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226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53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25</a:t>
            </a:r>
            <a:r>
              <a:rPr lang="en-US" baseline="30000" dirty="0" smtClean="0"/>
              <a:t>th</a:t>
            </a:r>
            <a:r>
              <a:rPr lang="en-US" dirty="0" smtClean="0"/>
              <a:t> reunion, Men dropped from 6 to 3 % never married   women from 14 to 13 of never married  4% separated up from 1% for both  9% women divorced</a:t>
            </a:r>
            <a:r>
              <a:rPr lang="en-US" baseline="0" dirty="0" smtClean="0"/>
              <a:t> up from 4%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97A57-22B0-FF44-BD3A-D2C65794F3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7279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8819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0205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5350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2875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4813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7594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23DF-336F-F04E-BD1A-6CE256A7A238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9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7AF-AD31-BA47-9B8B-312726A4E788}" type="datetime1">
              <a:rPr lang="en-US" smtClean="0"/>
              <a:t>5/31/14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0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CC05-399F-0245-8924-06849441AF16}" type="datetime1">
              <a:rPr lang="en-US" smtClean="0"/>
              <a:t>5/31/14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7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4F01-6FDA-AF4F-AA73-A2F1F5A63662}" type="datetime1">
              <a:rPr lang="en-US" smtClean="0"/>
              <a:t>5/31/14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2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l="14323" t="14532" b="36509"/>
          <a:stretch/>
        </p:blipFill>
        <p:spPr>
          <a:xfrm flipH="1">
            <a:off x="4395499" y="-2834"/>
            <a:ext cx="4761843" cy="1428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14"/>
            <a:ext cx="8229600" cy="1143000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342"/>
            <a:ext cx="8229599" cy="473882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61BB-8E40-0149-B9F2-69F0898CDFCE}" type="datetime1">
              <a:rPr lang="en-US" smtClean="0"/>
              <a:t>5/31/14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l="37621" t="46351" r="-1" b="43101"/>
          <a:stretch/>
        </p:blipFill>
        <p:spPr>
          <a:xfrm>
            <a:off x="457200" y="928451"/>
            <a:ext cx="3948972" cy="3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0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52AD-7FD6-6241-B342-AD50338570ED}" type="datetime1">
              <a:rPr lang="en-US" smtClean="0"/>
              <a:t>5/31/14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4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7E8D-4F53-2745-A9B3-FED66D27F582}" type="datetime1">
              <a:rPr lang="en-US" smtClean="0"/>
              <a:t>5/31/14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D589-5C68-114B-BC0E-B670E8F3F7E7}" type="datetime1">
              <a:rPr lang="en-US" smtClean="0"/>
              <a:t>5/31/14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4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A62A-2BD3-1B44-8452-93FD9D0E3572}" type="datetime1">
              <a:rPr lang="en-US" smtClean="0"/>
              <a:t>5/31/14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2A5-A3D2-2040-A45C-6EB56E235374}" type="datetime1">
              <a:rPr lang="en-US" smtClean="0"/>
              <a:t>5/31/14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4718-B00B-F244-B35F-EA0CABD52593}" type="datetime1">
              <a:rPr lang="en-US" smtClean="0"/>
              <a:t>5/31/14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5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5AB5-400D-C145-A652-D8047C7343D6}" type="datetime1">
              <a:rPr lang="en-US" smtClean="0"/>
              <a:t>5/31/14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1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3574B11E-B663-A442-9CA8-1517F2103348}" type="datetime1">
              <a:rPr lang="en-US" smtClean="0"/>
              <a:t>5/31/14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7D01060B-8987-7047-8101-67C219F1C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5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8000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7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3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9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2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4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4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47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48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49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50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51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52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499374" y="990600"/>
            <a:ext cx="848180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7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REUNION SURVEY</a:t>
            </a:r>
          </a:p>
          <a:p>
            <a:pPr algn="ctr" eaLnBrk="1" hangingPunct="1"/>
            <a:r>
              <a:rPr lang="en-US" sz="7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2014</a:t>
            </a:r>
            <a:endParaRPr lang="en-US" sz="7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112911"/>
            <a:ext cx="4354814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1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Married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342"/>
            <a:ext cx="8569234" cy="4738822"/>
          </a:xfrm>
        </p:spPr>
        <p:txBody>
          <a:bodyPr>
            <a:normAutofit/>
          </a:bodyPr>
          <a:lstStyle/>
          <a:p>
            <a:r>
              <a:rPr lang="en-US" dirty="0" smtClean="0"/>
              <a:t>94% of married have kids</a:t>
            </a:r>
          </a:p>
          <a:p>
            <a:r>
              <a:rPr lang="en-US" dirty="0" smtClean="0"/>
              <a:t>10</a:t>
            </a:r>
            <a:r>
              <a:rPr lang="en-US" dirty="0"/>
              <a:t>% M and 24% W Married to a Classmate</a:t>
            </a:r>
          </a:p>
          <a:p>
            <a:r>
              <a:rPr lang="en-US" dirty="0"/>
              <a:t>Met </a:t>
            </a:r>
            <a:r>
              <a:rPr lang="en-US" dirty="0" smtClean="0"/>
              <a:t>through </a:t>
            </a:r>
            <a:r>
              <a:rPr lang="en-US" dirty="0"/>
              <a:t>the internet: 3% for both M&amp;W</a:t>
            </a:r>
          </a:p>
          <a:p>
            <a:r>
              <a:rPr lang="en-US" dirty="0" smtClean="0"/>
              <a:t>19% W 5% M married to someone older than 61 years old</a:t>
            </a:r>
          </a:p>
          <a:p>
            <a:r>
              <a:rPr lang="en-US" dirty="0" smtClean="0"/>
              <a:t>Women more likely to be married to partner with a terminal professional degree (PhD/MD/JD/MBA):  48% W vs. 35% for M </a:t>
            </a:r>
          </a:p>
          <a:p>
            <a:r>
              <a:rPr lang="en-US" dirty="0" smtClean="0"/>
              <a:t>75% W have a partner working FT vs. 44% 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1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Life Different </a:t>
            </a:r>
            <a:r>
              <a:rPr lang="en-US" dirty="0" smtClean="0"/>
              <a:t>vs. </a:t>
            </a:r>
            <a:r>
              <a:rPr lang="en-US" dirty="0"/>
              <a:t>View in </a:t>
            </a:r>
            <a:r>
              <a:rPr lang="fr-FR" dirty="0"/>
              <a:t>’</a:t>
            </a:r>
            <a:r>
              <a:rPr lang="en-US" dirty="0"/>
              <a:t>79: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hat </a:t>
            </a:r>
            <a:r>
              <a:rPr lang="en-US" dirty="0"/>
              <a:t>I derive most of my life satisfaction from my family as opposed to career </a:t>
            </a:r>
            <a:r>
              <a:rPr lang="en-US" dirty="0" smtClean="0"/>
              <a:t>accomplishments</a:t>
            </a:r>
          </a:p>
          <a:p>
            <a:r>
              <a:rPr lang="en-US" dirty="0"/>
              <a:t>Losing my wife early, and having to make my way on my </a:t>
            </a:r>
            <a:r>
              <a:rPr lang="en-US" dirty="0" smtClean="0"/>
              <a:t>own</a:t>
            </a:r>
          </a:p>
          <a:p>
            <a:r>
              <a:rPr lang="en-US" dirty="0"/>
              <a:t>I'm a married gay </a:t>
            </a:r>
            <a:r>
              <a:rPr lang="en-US" dirty="0" smtClean="0"/>
              <a:t>father</a:t>
            </a:r>
          </a:p>
          <a:p>
            <a:r>
              <a:rPr lang="en-US" dirty="0"/>
              <a:t>My life is more ordinary than I'd expected it to </a:t>
            </a:r>
            <a:r>
              <a:rPr lang="en-US" dirty="0" smtClean="0"/>
              <a:t>be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3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Life Different vs View in </a:t>
            </a:r>
            <a:r>
              <a:rPr lang="fr-FR" dirty="0"/>
              <a:t>’</a:t>
            </a:r>
            <a:r>
              <a:rPr lang="en-US" dirty="0"/>
              <a:t>79</a:t>
            </a:r>
            <a:r>
              <a:rPr lang="en-US" dirty="0" smtClean="0"/>
              <a:t>: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 never imagined being in industry and earning a very substantial </a:t>
            </a:r>
            <a:r>
              <a:rPr lang="en-US" dirty="0" smtClean="0"/>
              <a:t>income</a:t>
            </a:r>
          </a:p>
          <a:p>
            <a:r>
              <a:rPr lang="en-US" dirty="0"/>
              <a:t>I value humor and values more, and intelligence and wit </a:t>
            </a:r>
            <a:r>
              <a:rPr lang="en-US" dirty="0" smtClean="0"/>
              <a:t>less</a:t>
            </a:r>
          </a:p>
          <a:p>
            <a:r>
              <a:rPr lang="en-US" dirty="0" smtClean="0"/>
              <a:t>I </a:t>
            </a:r>
            <a:r>
              <a:rPr lang="en-US" dirty="0"/>
              <a:t>had no idea that I would be part of the "Establishment" i.e. a major academic medical </a:t>
            </a:r>
            <a:r>
              <a:rPr lang="en-US" dirty="0" smtClean="0"/>
              <a:t>center – that </a:t>
            </a:r>
            <a:r>
              <a:rPr lang="en-US" dirty="0"/>
              <a:t>I would enjoy </a:t>
            </a:r>
            <a:r>
              <a:rPr lang="en-US" dirty="0" smtClean="0"/>
              <a:t>it and be </a:t>
            </a:r>
            <a:r>
              <a:rPr lang="en-US" dirty="0"/>
              <a:t>so </a:t>
            </a:r>
            <a:r>
              <a:rPr lang="en-US" dirty="0" smtClean="0"/>
              <a:t>fulfilled</a:t>
            </a:r>
          </a:p>
          <a:p>
            <a:r>
              <a:rPr lang="en-US" dirty="0"/>
              <a:t>Didn't imagine the level of material success that we </a:t>
            </a:r>
            <a:r>
              <a:rPr lang="en-US" dirty="0" smtClean="0"/>
              <a:t>have achieved</a:t>
            </a:r>
          </a:p>
          <a:p>
            <a:r>
              <a:rPr lang="en-US" dirty="0"/>
              <a:t>How much time I spend staring at a computer </a:t>
            </a:r>
            <a:r>
              <a:rPr lang="en-US" dirty="0" smtClean="0"/>
              <a:t>screen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8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Wished I Had </a:t>
            </a:r>
            <a:r>
              <a:rPr lang="en-US" dirty="0"/>
              <a:t>K</a:t>
            </a:r>
            <a:r>
              <a:rPr lang="en-US" dirty="0" smtClean="0"/>
              <a:t>nown in 1979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unexpected is the course of life</a:t>
            </a:r>
          </a:p>
          <a:p>
            <a:r>
              <a:rPr lang="en-US" dirty="0" smtClean="0"/>
              <a:t>Fully commit/go for it/don’t be afraid</a:t>
            </a:r>
          </a:p>
          <a:p>
            <a:r>
              <a:rPr lang="en-US" dirty="0" smtClean="0"/>
              <a:t>The value of a professional degree</a:t>
            </a:r>
          </a:p>
          <a:p>
            <a:r>
              <a:rPr lang="en-US" dirty="0" smtClean="0"/>
              <a:t>Have more fun</a:t>
            </a:r>
          </a:p>
          <a:p>
            <a:r>
              <a:rPr lang="en-US" dirty="0" smtClean="0"/>
              <a:t>Get started on a career path sooner/find out what you really care about/stick with an easy career</a:t>
            </a:r>
          </a:p>
          <a:p>
            <a:r>
              <a:rPr lang="en-US" dirty="0" smtClean="0"/>
              <a:t>The importance of social skills/intimate relationships/personal relationships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1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Wished I Had </a:t>
            </a:r>
            <a:r>
              <a:rPr lang="en-US" dirty="0"/>
              <a:t>K</a:t>
            </a:r>
            <a:r>
              <a:rPr lang="en-US" dirty="0" smtClean="0"/>
              <a:t>nown in 1979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always a creative alternative</a:t>
            </a:r>
          </a:p>
          <a:p>
            <a:r>
              <a:rPr lang="en-US" dirty="0" smtClean="0"/>
              <a:t>Be more forgiving</a:t>
            </a:r>
          </a:p>
          <a:p>
            <a:r>
              <a:rPr lang="en-US" dirty="0" smtClean="0"/>
              <a:t>The importance of humility and humor </a:t>
            </a:r>
          </a:p>
          <a:p>
            <a:r>
              <a:rPr lang="en-US" dirty="0" smtClean="0"/>
              <a:t>It’s hard to raise children and have a satisfying career</a:t>
            </a:r>
          </a:p>
          <a:p>
            <a:r>
              <a:rPr lang="en-US" dirty="0" smtClean="0"/>
              <a:t>Financial hindsight:  compounding assets, real estate, equities (cellular stocks, tech stocks, Microsoft, Apple)</a:t>
            </a:r>
          </a:p>
          <a:p>
            <a:r>
              <a:rPr lang="en-US" dirty="0" smtClean="0"/>
              <a:t>The joy of a great marriage and family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4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Wished I Had </a:t>
            </a:r>
            <a:r>
              <a:rPr lang="en-US" dirty="0"/>
              <a:t>K</a:t>
            </a:r>
            <a:r>
              <a:rPr lang="en-US" dirty="0" smtClean="0"/>
              <a:t>nown in 1979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capable…I am exceptional…I don’t need fixing</a:t>
            </a:r>
          </a:p>
          <a:p>
            <a:r>
              <a:rPr lang="en-US" dirty="0" smtClean="0"/>
              <a:t>Computer science would be where the action is</a:t>
            </a:r>
          </a:p>
          <a:p>
            <a:r>
              <a:rPr lang="en-US" dirty="0" smtClean="0"/>
              <a:t>That great love would come…and require daily attention</a:t>
            </a:r>
          </a:p>
          <a:p>
            <a:r>
              <a:rPr lang="en-US" dirty="0" smtClean="0"/>
              <a:t>Happiness is something you can create</a:t>
            </a:r>
          </a:p>
          <a:p>
            <a:r>
              <a:rPr lang="en-US" dirty="0" smtClean="0"/>
              <a:t>How much the decisions in my twenties would determine my life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Wish I Had Known in 1979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342"/>
            <a:ext cx="8405445" cy="4738822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hat </a:t>
            </a:r>
            <a:r>
              <a:rPr lang="en-US" dirty="0"/>
              <a:t>it was a waste of time to be so concerned about </a:t>
            </a:r>
            <a:r>
              <a:rPr lang="en-US" dirty="0" smtClean="0"/>
              <a:t>what others think </a:t>
            </a:r>
            <a:r>
              <a:rPr lang="en-US" dirty="0"/>
              <a:t>of </a:t>
            </a:r>
            <a:r>
              <a:rPr lang="en-US" dirty="0" smtClean="0"/>
              <a:t>me</a:t>
            </a:r>
          </a:p>
          <a:p>
            <a:r>
              <a:rPr lang="en-US" dirty="0"/>
              <a:t>When I chose an academic career, I thought I was going to a cozy </a:t>
            </a:r>
            <a:r>
              <a:rPr lang="en-US" dirty="0" smtClean="0"/>
              <a:t>place – </a:t>
            </a:r>
            <a:r>
              <a:rPr lang="en-US" dirty="0" err="1" smtClean="0"/>
              <a:t>haha</a:t>
            </a:r>
            <a:r>
              <a:rPr lang="en-US" dirty="0"/>
              <a:t>! It's a vipers nest</a:t>
            </a:r>
            <a:r>
              <a:rPr lang="en-US" dirty="0" smtClean="0"/>
              <a:t>!</a:t>
            </a:r>
          </a:p>
          <a:p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is harder to raise children and have a satisfying career than I </a:t>
            </a:r>
            <a:r>
              <a:rPr lang="en-US" dirty="0" smtClean="0"/>
              <a:t>expected</a:t>
            </a:r>
          </a:p>
          <a:p>
            <a:r>
              <a:rPr lang="en-US" dirty="0" smtClean="0"/>
              <a:t>The </a:t>
            </a:r>
            <a:r>
              <a:rPr lang="en-US" dirty="0"/>
              <a:t>importance of focus in developing a </a:t>
            </a:r>
            <a:r>
              <a:rPr lang="en-US" dirty="0" smtClean="0"/>
              <a:t>career/the </a:t>
            </a:r>
            <a:r>
              <a:rPr lang="en-US" dirty="0"/>
              <a:t>importance of finding out what you really care about vs. anything </a:t>
            </a:r>
            <a:r>
              <a:rPr lang="en-US" dirty="0" smtClean="0"/>
              <a:t>else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8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Wish I Had Known in 1979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erratic and unpredictable life is, and the best parts of life are the parts that happen despite our best-made plans, rather than because of </a:t>
            </a:r>
            <a:r>
              <a:rPr lang="en-US" dirty="0" smtClean="0"/>
              <a:t>them</a:t>
            </a:r>
            <a:endParaRPr lang="en-US" dirty="0"/>
          </a:p>
          <a:p>
            <a:r>
              <a:rPr lang="en-US" dirty="0" smtClean="0"/>
              <a:t>The need to determine career </a:t>
            </a:r>
            <a:r>
              <a:rPr lang="en-US" dirty="0"/>
              <a:t>plans </a:t>
            </a:r>
            <a:r>
              <a:rPr lang="en-US" dirty="0" smtClean="0"/>
              <a:t>rather </a:t>
            </a:r>
            <a:r>
              <a:rPr lang="en-US" dirty="0"/>
              <a:t>than just </a:t>
            </a:r>
            <a:r>
              <a:rPr lang="en-US" dirty="0" smtClean="0"/>
              <a:t>to let </a:t>
            </a:r>
            <a:r>
              <a:rPr lang="en-US" dirty="0"/>
              <a:t>life </a:t>
            </a:r>
            <a:r>
              <a:rPr lang="en-US" dirty="0" smtClean="0"/>
              <a:t>happen</a:t>
            </a:r>
          </a:p>
          <a:p>
            <a:r>
              <a:rPr lang="en-US" dirty="0"/>
              <a:t>That the color of my skin would be more important than my education, hard </a:t>
            </a:r>
            <a:r>
              <a:rPr lang="en-US" dirty="0" smtClean="0"/>
              <a:t>work, </a:t>
            </a:r>
            <a:r>
              <a:rPr lang="en-US" dirty="0"/>
              <a:t>or my </a:t>
            </a:r>
            <a:r>
              <a:rPr lang="en-US" dirty="0" smtClean="0"/>
              <a:t>character</a:t>
            </a:r>
          </a:p>
          <a:p>
            <a:r>
              <a:rPr lang="en-US" dirty="0"/>
              <a:t>I didn't have to rush to see the Rolling </a:t>
            </a:r>
            <a:r>
              <a:rPr lang="en-US" dirty="0" smtClean="0"/>
              <a:t>Stones; </a:t>
            </a:r>
            <a:r>
              <a:rPr lang="en-US" dirty="0"/>
              <a:t>I could still go see them 35 years </a:t>
            </a:r>
            <a:r>
              <a:rPr lang="en-US" dirty="0" smtClean="0"/>
              <a:t>later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1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Wish I Had Known in 1979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aking </a:t>
            </a:r>
            <a:r>
              <a:rPr lang="en-US" dirty="0"/>
              <a:t>money is not a terrible </a:t>
            </a:r>
            <a:r>
              <a:rPr lang="en-US" dirty="0" smtClean="0"/>
              <a:t>thing</a:t>
            </a:r>
          </a:p>
          <a:p>
            <a:r>
              <a:rPr lang="en-US" dirty="0" smtClean="0"/>
              <a:t>Being cool is not a life plan</a:t>
            </a:r>
          </a:p>
          <a:p>
            <a:r>
              <a:rPr lang="en-US" dirty="0" smtClean="0"/>
              <a:t>How </a:t>
            </a:r>
            <a:r>
              <a:rPr lang="en-US" dirty="0"/>
              <a:t>easy it would have been to make my parents </a:t>
            </a:r>
            <a:r>
              <a:rPr lang="en-US" dirty="0" smtClean="0"/>
              <a:t>happier</a:t>
            </a:r>
          </a:p>
          <a:p>
            <a:r>
              <a:rPr lang="en-US" dirty="0"/>
              <a:t>To be more strategic about professional </a:t>
            </a:r>
            <a:r>
              <a:rPr lang="en-US" dirty="0" smtClean="0"/>
              <a:t>development</a:t>
            </a:r>
          </a:p>
          <a:p>
            <a:r>
              <a:rPr lang="en-US" dirty="0"/>
              <a:t>How much I had left to learn about </a:t>
            </a:r>
            <a:r>
              <a:rPr lang="en-US" dirty="0" smtClean="0"/>
              <a:t>life</a:t>
            </a:r>
          </a:p>
          <a:p>
            <a:r>
              <a:rPr lang="en-US" dirty="0"/>
              <a:t>I think I could have gone out with more </a:t>
            </a:r>
            <a:r>
              <a:rPr lang="en-US" dirty="0" smtClean="0"/>
              <a:t>girls… I shouldn't </a:t>
            </a:r>
            <a:r>
              <a:rPr lang="en-US" dirty="0"/>
              <a:t>have been so shy!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1979, I wish I’d Known…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eep </a:t>
            </a:r>
            <a:r>
              <a:rPr lang="en-US" dirty="0"/>
              <a:t>personal connections and sense of peace/happiness are more important than professional/intellectual </a:t>
            </a:r>
            <a:r>
              <a:rPr lang="en-US" dirty="0" smtClean="0"/>
              <a:t>achievement </a:t>
            </a:r>
          </a:p>
          <a:p>
            <a:r>
              <a:rPr lang="en-US" dirty="0" smtClean="0"/>
              <a:t>In </a:t>
            </a:r>
            <a:r>
              <a:rPr lang="en-US" dirty="0"/>
              <a:t>college, the answer to the philosophical </a:t>
            </a:r>
            <a:r>
              <a:rPr lang="en-US" dirty="0" smtClean="0"/>
              <a:t>question – would you </a:t>
            </a:r>
            <a:r>
              <a:rPr lang="en-US" dirty="0"/>
              <a:t>rather be a pig satisfied or Socrates </a:t>
            </a:r>
            <a:r>
              <a:rPr lang="en-US" dirty="0" smtClean="0"/>
              <a:t>dissatisfied –  </a:t>
            </a:r>
            <a:r>
              <a:rPr lang="en-US" dirty="0"/>
              <a:t>I would have answered </a:t>
            </a:r>
            <a:r>
              <a:rPr lang="en-US" dirty="0" smtClean="0"/>
              <a:t>Socrates; now, </a:t>
            </a:r>
            <a:r>
              <a:rPr lang="en-US" dirty="0"/>
              <a:t>the </a:t>
            </a:r>
            <a:r>
              <a:rPr lang="en-US" dirty="0" smtClean="0"/>
              <a:t>pig</a:t>
            </a:r>
          </a:p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the days seem long but the years are </a:t>
            </a:r>
            <a:r>
              <a:rPr lang="en-US" dirty="0" smtClean="0"/>
              <a:t>short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Wish I Had Known in 1979…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How quickly we would lose the older generation and how much I would miss </a:t>
            </a:r>
            <a:r>
              <a:rPr lang="en-US" dirty="0" smtClean="0"/>
              <a:t>them</a:t>
            </a:r>
          </a:p>
          <a:p>
            <a:r>
              <a:rPr lang="en-US" dirty="0"/>
              <a:t>It's hard to be a libertarian egalitarian in a hierarchical and somewhat imperialist </a:t>
            </a:r>
            <a:r>
              <a:rPr lang="en-US" dirty="0" smtClean="0"/>
              <a:t>society</a:t>
            </a:r>
          </a:p>
          <a:p>
            <a:r>
              <a:rPr lang="en-US" dirty="0" smtClean="0"/>
              <a:t>That </a:t>
            </a:r>
            <a:r>
              <a:rPr lang="en-US" dirty="0"/>
              <a:t>there's no single point in one's life after which one has everything together; even my parents were faking it! </a:t>
            </a:r>
            <a:r>
              <a:rPr lang="en-US" dirty="0" smtClean="0"/>
              <a:t> But </a:t>
            </a:r>
            <a:r>
              <a:rPr lang="en-US" dirty="0"/>
              <a:t>the process of </a:t>
            </a:r>
            <a:r>
              <a:rPr lang="en-US" dirty="0" smtClean="0"/>
              <a:t>learning</a:t>
            </a:r>
            <a:r>
              <a:rPr lang="en-US" dirty="0"/>
              <a:t> </a:t>
            </a:r>
            <a:r>
              <a:rPr lang="en-US" dirty="0" smtClean="0"/>
              <a:t>and growing is </a:t>
            </a:r>
            <a:r>
              <a:rPr lang="en-US" dirty="0"/>
              <a:t>the point, and it's </a:t>
            </a:r>
            <a:r>
              <a:rPr lang="en-US" dirty="0" smtClean="0"/>
              <a:t>fun</a:t>
            </a:r>
          </a:p>
          <a:p>
            <a:r>
              <a:rPr lang="en-US" dirty="0"/>
              <a:t>To find a husband in </a:t>
            </a:r>
            <a:r>
              <a:rPr lang="en-US" dirty="0" smtClean="0"/>
              <a:t>college</a:t>
            </a:r>
          </a:p>
          <a:p>
            <a:r>
              <a:rPr lang="en-US" i="1" dirty="0"/>
              <a:t>Tempus fugit – </a:t>
            </a:r>
            <a:r>
              <a:rPr lang="en-US" dirty="0"/>
              <a:t>spend your time carefully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1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Intra-Class Marriages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44% married to a classmate rate their marriages “the greatest” vs. 36% for non-classmate marriages</a:t>
            </a:r>
          </a:p>
          <a:p>
            <a:r>
              <a:rPr lang="en-US" dirty="0" smtClean="0"/>
              <a:t>37% classmate unions “sought counseling to improve” vs. 46% married to non-classmate unions</a:t>
            </a:r>
          </a:p>
          <a:p>
            <a:r>
              <a:rPr lang="en-US" dirty="0" smtClean="0"/>
              <a:t>5% divorce rate for classmate unions vs. 29% for non-classmate unions</a:t>
            </a:r>
          </a:p>
          <a:p>
            <a:r>
              <a:rPr lang="en-US" dirty="0"/>
              <a:t>D</a:t>
            </a:r>
            <a:r>
              <a:rPr lang="en-US" dirty="0" smtClean="0"/>
              <a:t>ivorce rate was 4% and 14% at our 25</a:t>
            </a:r>
            <a:r>
              <a:rPr lang="en-US" baseline="30000" dirty="0" smtClean="0"/>
              <a:t>th </a:t>
            </a:r>
            <a:r>
              <a:rPr lang="en-US" dirty="0" smtClean="0"/>
              <a:t>  for these two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8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3214"/>
            <a:ext cx="8360229" cy="1143000"/>
          </a:xfrm>
        </p:spPr>
        <p:txBody>
          <a:bodyPr/>
          <a:lstStyle/>
          <a:p>
            <a:r>
              <a:rPr lang="en-US" dirty="0" smtClean="0"/>
              <a:t>I Wish I Had Known in 1979…              Practical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Stay </a:t>
            </a:r>
            <a:r>
              <a:rPr lang="en-US" dirty="0"/>
              <a:t>out of the </a:t>
            </a:r>
            <a:r>
              <a:rPr lang="en-US" dirty="0" smtClean="0"/>
              <a:t>sun</a:t>
            </a:r>
          </a:p>
          <a:p>
            <a:r>
              <a:rPr lang="en-US" dirty="0" smtClean="0"/>
              <a:t>Diet is more important than I realized</a:t>
            </a:r>
          </a:p>
          <a:p>
            <a:r>
              <a:rPr lang="en-US" dirty="0" smtClean="0"/>
              <a:t>Keep on exercising regularly/find better ways to stay fit</a:t>
            </a:r>
          </a:p>
          <a:p>
            <a:r>
              <a:rPr lang="en-US" dirty="0" smtClean="0"/>
              <a:t>Don’t stress</a:t>
            </a:r>
          </a:p>
          <a:p>
            <a:r>
              <a:rPr lang="en-US" dirty="0" smtClean="0"/>
              <a:t>Get less angry</a:t>
            </a:r>
          </a:p>
          <a:p>
            <a:r>
              <a:rPr lang="en-US" dirty="0" smtClean="0"/>
              <a:t>Take </a:t>
            </a:r>
            <a:r>
              <a:rPr lang="en-US" dirty="0"/>
              <a:t>better care of your knees!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8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Wish I Had Known in 1979…Finally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more important than I thought it was </a:t>
            </a:r>
            <a:r>
              <a:rPr lang="en-US" dirty="0" smtClean="0"/>
              <a:t>at that point</a:t>
            </a:r>
          </a:p>
          <a:p>
            <a:r>
              <a:rPr lang="en-US" dirty="0"/>
              <a:t>There are things that are more important than </a:t>
            </a:r>
            <a:r>
              <a:rPr lang="en-US" dirty="0" smtClean="0"/>
              <a:t>money</a:t>
            </a:r>
          </a:p>
          <a:p>
            <a:r>
              <a:rPr lang="en-US" dirty="0" smtClean="0"/>
              <a:t>The Harvard </a:t>
            </a:r>
            <a:r>
              <a:rPr lang="en-US" dirty="0"/>
              <a:t>faculty is so overwhelming and reflexively liberal that you need to study conservative ideas on your own to understand them, even if you decide to reject them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8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Advice for the Harvard  Class of ‘18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Pursue your dreams</a:t>
            </a:r>
          </a:p>
          <a:p>
            <a:r>
              <a:rPr lang="en-US" dirty="0" smtClean="0"/>
              <a:t>Take risks</a:t>
            </a:r>
          </a:p>
          <a:p>
            <a:r>
              <a:rPr lang="en-US" dirty="0" smtClean="0"/>
              <a:t>Be content with who you are</a:t>
            </a:r>
          </a:p>
          <a:p>
            <a:r>
              <a:rPr lang="en-US" dirty="0" smtClean="0"/>
              <a:t>Live within your means</a:t>
            </a:r>
          </a:p>
          <a:p>
            <a:r>
              <a:rPr lang="en-US" dirty="0" smtClean="0"/>
              <a:t>Don’t confuse intelligence with wisdom</a:t>
            </a:r>
          </a:p>
          <a:p>
            <a:r>
              <a:rPr lang="en-US" dirty="0" smtClean="0"/>
              <a:t>Worry is a waste of time</a:t>
            </a:r>
          </a:p>
          <a:p>
            <a:r>
              <a:rPr lang="en-US" dirty="0" smtClean="0"/>
              <a:t>Hard work trumps talent</a:t>
            </a:r>
          </a:p>
          <a:p>
            <a:r>
              <a:rPr lang="en-US" dirty="0" smtClean="0"/>
              <a:t>Give back</a:t>
            </a:r>
          </a:p>
          <a:p>
            <a:r>
              <a:rPr lang="en-US" dirty="0" smtClean="0"/>
              <a:t>Don’t be too impressed with yourself</a:t>
            </a:r>
          </a:p>
          <a:p>
            <a:r>
              <a:rPr lang="en-US" dirty="0" smtClean="0"/>
              <a:t>It’s all going to work out; have fun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9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Advice </a:t>
            </a:r>
            <a:r>
              <a:rPr lang="en-US" dirty="0" smtClean="0"/>
              <a:t>for the </a:t>
            </a:r>
            <a:r>
              <a:rPr lang="en-US" dirty="0"/>
              <a:t>Harvard  Class of ‘18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rink </a:t>
            </a:r>
            <a:r>
              <a:rPr lang="en-US" dirty="0"/>
              <a:t>very little and </a:t>
            </a:r>
            <a:r>
              <a:rPr lang="en-US" dirty="0" smtClean="0"/>
              <a:t>network</a:t>
            </a:r>
          </a:p>
          <a:p>
            <a:r>
              <a:rPr lang="en-US" dirty="0"/>
              <a:t>Pick people, not courses or </a:t>
            </a:r>
            <a:r>
              <a:rPr lang="en-US" dirty="0" smtClean="0"/>
              <a:t>jobs; look </a:t>
            </a:r>
            <a:r>
              <a:rPr lang="en-US" dirty="0"/>
              <a:t>around you and find people who are doing something that resonates in your heart and take little bits from each of them to infuse into your creation of a path through </a:t>
            </a:r>
            <a:r>
              <a:rPr lang="en-US" dirty="0" smtClean="0"/>
              <a:t>life</a:t>
            </a:r>
          </a:p>
          <a:p>
            <a:r>
              <a:rPr lang="en-US" dirty="0"/>
              <a:t>The world will change profoundly during your </a:t>
            </a:r>
            <a:r>
              <a:rPr lang="en-US" dirty="0" smtClean="0"/>
              <a:t>life; be </a:t>
            </a:r>
            <a:r>
              <a:rPr lang="en-US" dirty="0"/>
              <a:t>prepared to be </a:t>
            </a:r>
            <a:r>
              <a:rPr lang="en-US" dirty="0" smtClean="0"/>
              <a:t>flexible</a:t>
            </a:r>
          </a:p>
          <a:p>
            <a:r>
              <a:rPr lang="en-US" dirty="0"/>
              <a:t>Keep your eyes open for a sweet, lovely life </a:t>
            </a:r>
            <a:r>
              <a:rPr lang="en-US" dirty="0" smtClean="0"/>
              <a:t>partner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9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Advice </a:t>
            </a:r>
            <a:r>
              <a:rPr lang="en-US" dirty="0" smtClean="0"/>
              <a:t>for the </a:t>
            </a:r>
            <a:r>
              <a:rPr lang="en-US" dirty="0"/>
              <a:t>Harvard  Class of ‘18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is always someone smarter, luckier, more attractive, who will work harder than </a:t>
            </a:r>
            <a:r>
              <a:rPr lang="en-US" dirty="0" smtClean="0"/>
              <a:t>you; be </a:t>
            </a:r>
            <a:r>
              <a:rPr lang="en-US" dirty="0"/>
              <a:t>content with who you </a:t>
            </a:r>
            <a:r>
              <a:rPr lang="en-US" dirty="0" smtClean="0"/>
              <a:t>are – figure it </a:t>
            </a:r>
            <a:r>
              <a:rPr lang="en-US" dirty="0"/>
              <a:t>out as a young </a:t>
            </a:r>
            <a:r>
              <a:rPr lang="en-US" dirty="0" smtClean="0"/>
              <a:t>adult – try </a:t>
            </a:r>
            <a:r>
              <a:rPr lang="en-US" dirty="0"/>
              <a:t>to improve on your weaknesses and exploit your </a:t>
            </a:r>
            <a:r>
              <a:rPr lang="en-US" dirty="0" smtClean="0"/>
              <a:t>strengths</a:t>
            </a:r>
          </a:p>
          <a:p>
            <a:r>
              <a:rPr lang="en-US" dirty="0"/>
              <a:t>Have fun and enjoy yourself, go to therapy to get rid of the guilt about </a:t>
            </a:r>
            <a:r>
              <a:rPr lang="en-US" dirty="0" smtClean="0"/>
              <a:t>it</a:t>
            </a:r>
          </a:p>
          <a:p>
            <a:r>
              <a:rPr lang="en-US" dirty="0"/>
              <a:t>The more you think you are better than other people, the more life will ultimately kick you in the butt, as it should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4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Advice to Harvard  Class of ‘18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up perfectionism and chill a </a:t>
            </a:r>
            <a:r>
              <a:rPr lang="en-US" dirty="0" smtClean="0"/>
              <a:t>little</a:t>
            </a:r>
          </a:p>
          <a:p>
            <a:r>
              <a:rPr lang="en-US" dirty="0"/>
              <a:t>Know what you want to do before you get to </a:t>
            </a:r>
            <a:r>
              <a:rPr lang="en-US" dirty="0" smtClean="0"/>
              <a:t>Harvard</a:t>
            </a:r>
          </a:p>
          <a:p>
            <a:r>
              <a:rPr lang="en-US" dirty="0"/>
              <a:t>Don't worry so </a:t>
            </a:r>
            <a:r>
              <a:rPr lang="en-US" dirty="0" smtClean="0"/>
              <a:t>much – and let </a:t>
            </a:r>
            <a:r>
              <a:rPr lang="en-US" dirty="0"/>
              <a:t>yourself experiment personally and </a:t>
            </a:r>
            <a:r>
              <a:rPr lang="en-US" dirty="0" smtClean="0"/>
              <a:t>professionally</a:t>
            </a:r>
          </a:p>
          <a:p>
            <a:r>
              <a:rPr lang="en-US" dirty="0"/>
              <a:t>Be open to all </a:t>
            </a:r>
            <a:r>
              <a:rPr lang="en-US" dirty="0" smtClean="0"/>
              <a:t>possibilities </a:t>
            </a:r>
            <a:r>
              <a:rPr lang="en-US" dirty="0"/>
              <a:t>and remember that you'll likely never be surrounded by so many smart, interesting people as at Harvard </a:t>
            </a:r>
            <a:r>
              <a:rPr lang="en-US" dirty="0" smtClean="0"/>
              <a:t>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5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Advice </a:t>
            </a:r>
            <a:r>
              <a:rPr lang="en-US" dirty="0" smtClean="0"/>
              <a:t>for the </a:t>
            </a:r>
            <a:r>
              <a:rPr lang="en-US" dirty="0"/>
              <a:t>Harvard  Class of ‘18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Exploration is great in both career and relationships, but procrastinating is not. The clock is ticking. The sooner you can get on a path that looks promising in career or family, the further you </a:t>
            </a:r>
            <a:r>
              <a:rPr lang="en-US" dirty="0" smtClean="0"/>
              <a:t>get </a:t>
            </a:r>
            <a:r>
              <a:rPr lang="en-US" dirty="0"/>
              <a:t>before the clock runs </a:t>
            </a:r>
            <a:r>
              <a:rPr lang="en-US" dirty="0" smtClean="0"/>
              <a:t>out</a:t>
            </a:r>
          </a:p>
          <a:p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open to </a:t>
            </a:r>
            <a:r>
              <a:rPr lang="en-US" dirty="0" smtClean="0"/>
              <a:t>options; </a:t>
            </a:r>
            <a:r>
              <a:rPr lang="en-US" dirty="0"/>
              <a:t>your career &amp; life will take many turns over the next 25 years, so don't be afraid to take a chance or </a:t>
            </a:r>
            <a:r>
              <a:rPr lang="en-US" dirty="0" smtClean="0"/>
              <a:t>two</a:t>
            </a:r>
          </a:p>
          <a:p>
            <a:r>
              <a:rPr lang="en-US" dirty="0"/>
              <a:t>Major in what you </a:t>
            </a:r>
            <a:r>
              <a:rPr lang="en-US" dirty="0" smtClean="0"/>
              <a:t>like; don't </a:t>
            </a:r>
            <a:r>
              <a:rPr lang="en-US" dirty="0"/>
              <a:t>worry about anything, because worry </a:t>
            </a:r>
            <a:r>
              <a:rPr lang="en-US" dirty="0" smtClean="0"/>
              <a:t>is </a:t>
            </a:r>
            <a:r>
              <a:rPr lang="en-US" dirty="0"/>
              <a:t>interest paid in advance on a debt that rarely comes </a:t>
            </a:r>
            <a:r>
              <a:rPr lang="en-US" dirty="0" smtClean="0"/>
              <a:t>due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9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Advice from a Spiritual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 your Creator</a:t>
            </a:r>
          </a:p>
          <a:p>
            <a:r>
              <a:rPr lang="en-US" dirty="0" smtClean="0"/>
              <a:t>Learn about Jesus/experience how he can provide life</a:t>
            </a:r>
          </a:p>
          <a:p>
            <a:r>
              <a:rPr lang="en-US" dirty="0" smtClean="0"/>
              <a:t>Read about humanism</a:t>
            </a:r>
          </a:p>
          <a:p>
            <a:r>
              <a:rPr lang="en-US" dirty="0" smtClean="0"/>
              <a:t>My </a:t>
            </a:r>
            <a:r>
              <a:rPr lang="en-US" dirty="0"/>
              <a:t>philosophical bent brought me…to adopt Orthodox Jewish </a:t>
            </a:r>
            <a:r>
              <a:rPr lang="en-US" dirty="0" smtClean="0"/>
              <a:t>practices</a:t>
            </a:r>
          </a:p>
          <a:p>
            <a:r>
              <a:rPr lang="en-US" dirty="0"/>
              <a:t>Every day that God grants us is a gift</a:t>
            </a:r>
          </a:p>
          <a:p>
            <a:r>
              <a:rPr lang="en-US" dirty="0" smtClean="0"/>
              <a:t>“To ease another’s heartache is to forget one’s own” – A. Lincoln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9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Surprises for the Survey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incredible variety of paths/experiences in the last 35 years – even though we started with a common experience </a:t>
            </a:r>
          </a:p>
          <a:p>
            <a:r>
              <a:rPr lang="en-US" dirty="0" smtClean="0"/>
              <a:t>Even though our “achievements” propelled us into H-R, </a:t>
            </a:r>
            <a:r>
              <a:rPr lang="en-US" dirty="0"/>
              <a:t>o</a:t>
            </a:r>
            <a:r>
              <a:rPr lang="en-US" dirty="0" smtClean="0"/>
              <a:t>ur relationships now define us: 76% said their legacy would be defined by their relationship to their partner/children/colleagues</a:t>
            </a:r>
          </a:p>
          <a:p>
            <a:r>
              <a:rPr lang="en-US" dirty="0" smtClean="0"/>
              <a:t>The wealth opportunity for the Class of ‘79 was continuing on to professional school; 85% of those with net worth over $5MM earned an MBA, JD, joint degree, or 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9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Biggest Surprises for the Survey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341"/>
            <a:ext cx="8229599" cy="51179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differences between men and women</a:t>
            </a:r>
            <a:r>
              <a:rPr lang="en-US" dirty="0" smtClean="0"/>
              <a:t>, in  careers, wealth, and worldview: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600" dirty="0" smtClean="0"/>
              <a:t>Glad about Harvard attendance – 79% W vs. 89% M</a:t>
            </a:r>
          </a:p>
          <a:p>
            <a:r>
              <a:rPr lang="en-US" sz="2600" dirty="0" smtClean="0"/>
              <a:t>Live with others – 80% W vs. 91% M</a:t>
            </a:r>
          </a:p>
          <a:p>
            <a:r>
              <a:rPr lang="en-US" sz="2600" dirty="0"/>
              <a:t>Spouse/partner is 60+ years old – 73% W vs. 47% </a:t>
            </a:r>
            <a:r>
              <a:rPr lang="en-US" sz="2600" dirty="0" smtClean="0"/>
              <a:t>M</a:t>
            </a:r>
          </a:p>
          <a:p>
            <a:r>
              <a:rPr lang="en-US" sz="2600" dirty="0" smtClean="0"/>
              <a:t>Work 40+ hours/week for pay – 52% W vs. 78% M</a:t>
            </a:r>
          </a:p>
          <a:p>
            <a:r>
              <a:rPr lang="en-US" sz="2600" dirty="0" smtClean="0"/>
              <a:t>Exercise 6+ hours/week – 25% W vs. 42% M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/>
              <a:t>Net worth $5MM – 17% W vs. 37% M</a:t>
            </a:r>
          </a:p>
          <a:p>
            <a:r>
              <a:rPr lang="en-US" sz="2600" dirty="0" smtClean="0"/>
              <a:t>Left wing or liberal – 72% W vs. 40% M</a:t>
            </a:r>
          </a:p>
          <a:p>
            <a:r>
              <a:rPr lang="en-US" sz="2600" dirty="0" smtClean="0"/>
              <a:t>More increase in spirituality – 50% W vs. 41% M</a:t>
            </a:r>
          </a:p>
          <a:p>
            <a:r>
              <a:rPr lang="en-US" sz="2600" dirty="0" smtClean="0"/>
              <a:t>Less decrease in spirituality – 11% W vs. 22% 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3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Happy </a:t>
            </a:r>
            <a:r>
              <a:rPr lang="en-US" dirty="0"/>
              <a:t>A</a:t>
            </a:r>
            <a:r>
              <a:rPr lang="en-US" dirty="0" smtClean="0"/>
              <a:t>re Our Marriages?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48% W, 45% </a:t>
            </a:r>
            <a:r>
              <a:rPr lang="en-US" dirty="0" smtClean="0"/>
              <a:t>M “sought counseling”</a:t>
            </a:r>
            <a:endParaRPr lang="en-US" dirty="0"/>
          </a:p>
          <a:p>
            <a:r>
              <a:rPr lang="en-US" dirty="0"/>
              <a:t>13% </a:t>
            </a:r>
            <a:r>
              <a:rPr lang="en-US" dirty="0" smtClean="0"/>
              <a:t>W, </a:t>
            </a:r>
            <a:r>
              <a:rPr lang="en-US" dirty="0"/>
              <a:t>25% M report “being unfaithful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Fraction of Classmates rating their relationship “great”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1994: 44%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2004: 30%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2014: 34% (32% W 38% M)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/>
              <a:t>Divorce Rate </a:t>
            </a:r>
            <a:r>
              <a:rPr lang="en-US" sz="2800" dirty="0" smtClean="0"/>
              <a:t>same by gender: 27% </a:t>
            </a:r>
            <a:r>
              <a:rPr lang="en-US" sz="2800" dirty="0"/>
              <a:t>W </a:t>
            </a:r>
            <a:r>
              <a:rPr lang="en-US" sz="2800" dirty="0" smtClean="0"/>
              <a:t>24% </a:t>
            </a:r>
            <a:r>
              <a:rPr lang="en-US" sz="2800" dirty="0"/>
              <a:t>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3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2288" y="496389"/>
            <a:ext cx="5486400" cy="757645"/>
          </a:xfrm>
        </p:spPr>
        <p:txBody>
          <a:bodyPr>
            <a:normAutofit/>
          </a:bodyPr>
          <a:lstStyle/>
          <a:p>
            <a:pPr algn="ctr"/>
            <a:endParaRPr lang="en-US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600891" y="5367338"/>
            <a:ext cx="7968343" cy="80486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Take care of all your memories, for you cannot relive them.</a:t>
            </a:r>
          </a:p>
          <a:p>
            <a:pPr algn="ctr"/>
            <a:r>
              <a:rPr lang="en-US" sz="2000" dirty="0" smtClean="0"/>
              <a:t>- Bob Dylan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119</a:t>
            </a:fld>
            <a:endParaRPr lang="en-US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496389"/>
            <a:ext cx="5486400" cy="4231186"/>
          </a:xfrm>
        </p:spPr>
      </p:pic>
    </p:spTree>
    <p:extLst>
      <p:ext uri="{BB962C8B-B14F-4D97-AF65-F5344CB8AC3E}">
        <p14:creationId xmlns:p14="http://schemas.microsoft.com/office/powerpoint/2010/main" val="390859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 Married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Of the 19% </a:t>
            </a:r>
            <a:r>
              <a:rPr lang="en-US" sz="3200" u="sng" dirty="0" smtClean="0"/>
              <a:t>currently</a:t>
            </a:r>
            <a:r>
              <a:rPr lang="en-US" sz="3200" dirty="0" smtClean="0"/>
              <a:t> </a:t>
            </a:r>
            <a:r>
              <a:rPr lang="en-US" sz="3200" u="sng" dirty="0" smtClean="0"/>
              <a:t>not</a:t>
            </a:r>
            <a:r>
              <a:rPr lang="en-US" sz="3200" dirty="0" smtClean="0"/>
              <a:t> married  (M 14%  W 28%):</a:t>
            </a:r>
          </a:p>
          <a:p>
            <a:r>
              <a:rPr lang="en-US" dirty="0" smtClean="0"/>
              <a:t>55% W and 48% M would rather be married</a:t>
            </a:r>
          </a:p>
          <a:p>
            <a:r>
              <a:rPr lang="en-US" dirty="0" smtClean="0"/>
              <a:t>0% W and 22% M “not interested”</a:t>
            </a:r>
          </a:p>
          <a:p>
            <a:r>
              <a:rPr lang="en-US" dirty="0" smtClean="0"/>
              <a:t>56% W and 25% M “not yet met right person”</a:t>
            </a:r>
          </a:p>
        </p:txBody>
      </p:sp>
    </p:spTree>
    <p:extLst>
      <p:ext uri="{BB962C8B-B14F-4D97-AF65-F5344CB8AC3E}">
        <p14:creationId xmlns:p14="http://schemas.microsoft.com/office/powerpoint/2010/main" val="149107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8% married W and 3% married M have never had kids</a:t>
            </a:r>
          </a:p>
          <a:p>
            <a:r>
              <a:rPr lang="en-US" dirty="0" smtClean="0"/>
              <a:t>Of the married, 94% have children</a:t>
            </a:r>
          </a:p>
          <a:p>
            <a:r>
              <a:rPr lang="en-US" dirty="0" smtClean="0"/>
              <a:t>34% M had 3 or + kids, 19% W</a:t>
            </a:r>
          </a:p>
          <a:p>
            <a:r>
              <a:rPr lang="en-US" dirty="0" smtClean="0"/>
              <a:t>68% of M and W had first child before 34 </a:t>
            </a:r>
            <a:r>
              <a:rPr lang="en-US" dirty="0" err="1" smtClean="0"/>
              <a:t>yrs</a:t>
            </a:r>
            <a:endParaRPr lang="en-US" dirty="0" smtClean="0"/>
          </a:p>
          <a:p>
            <a:r>
              <a:rPr lang="en-US" dirty="0"/>
              <a:t>5% have step-children, 8% have adopted </a:t>
            </a:r>
            <a:r>
              <a:rPr lang="en-US" dirty="0" smtClean="0"/>
              <a:t>children</a:t>
            </a:r>
          </a:p>
          <a:p>
            <a:r>
              <a:rPr lang="en-US" dirty="0"/>
              <a:t>11% W 18% M still have </a:t>
            </a:r>
            <a:r>
              <a:rPr lang="en-US" dirty="0" smtClean="0"/>
              <a:t>children </a:t>
            </a:r>
            <a:r>
              <a:rPr lang="en-US" dirty="0"/>
              <a:t>at </a:t>
            </a:r>
            <a:r>
              <a:rPr lang="en-US" dirty="0" smtClean="0"/>
              <a:t>home</a:t>
            </a:r>
          </a:p>
          <a:p>
            <a:r>
              <a:rPr lang="en-US" dirty="0"/>
              <a:t>78% kids changed life “greatly for the better”  22% “mostly…” (=100%!)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Having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663"/>
            <a:ext cx="8373291" cy="50553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40% (same M &amp; W) reported </a:t>
            </a:r>
            <a:r>
              <a:rPr lang="en-US" dirty="0" smtClean="0"/>
              <a:t>difficulties, i.e. miscarriages and stillbirths</a:t>
            </a:r>
            <a:endParaRPr lang="en-US" dirty="0"/>
          </a:p>
          <a:p>
            <a:r>
              <a:rPr lang="en-US" dirty="0" smtClean="0"/>
              <a:t>20% W and 14% M used technology to conceive</a:t>
            </a:r>
          </a:p>
          <a:p>
            <a:r>
              <a:rPr lang="en-US" dirty="0" smtClean="0"/>
              <a:t>41% W 32% M wish they had had more children</a:t>
            </a:r>
          </a:p>
          <a:p>
            <a:r>
              <a:rPr lang="en-US" dirty="0" smtClean="0"/>
              <a:t>25% W and 16% M wish they had had children sooner</a:t>
            </a:r>
          </a:p>
          <a:p>
            <a:r>
              <a:rPr lang="en-US" dirty="0" smtClean="0"/>
              <a:t>45% W and 56% M would do nothing differently</a:t>
            </a:r>
          </a:p>
          <a:p>
            <a:r>
              <a:rPr lang="en-US" dirty="0" smtClean="0"/>
              <a:t>3% sadly have experienced the loss of a child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2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Did We Raise Those Kids?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87341"/>
            <a:ext cx="8229599" cy="4974269"/>
          </a:xfrm>
        </p:spPr>
        <p:txBody>
          <a:bodyPr>
            <a:normAutofit/>
          </a:bodyPr>
          <a:lstStyle/>
          <a:p>
            <a:r>
              <a:rPr lang="en-US" dirty="0" smtClean="0"/>
              <a:t>25% W and 5% M </a:t>
            </a:r>
            <a:r>
              <a:rPr lang="en-US" u="sng" dirty="0" smtClean="0"/>
              <a:t>still</a:t>
            </a:r>
            <a:r>
              <a:rPr lang="en-US" dirty="0" smtClean="0"/>
              <a:t> stay with kids at home</a:t>
            </a:r>
          </a:p>
          <a:p>
            <a:r>
              <a:rPr lang="en-US" dirty="0" smtClean="0"/>
              <a:t>43% </a:t>
            </a:r>
            <a:r>
              <a:rPr lang="en-US" dirty="0"/>
              <a:t>W</a:t>
            </a:r>
            <a:r>
              <a:rPr lang="en-US" dirty="0" smtClean="0"/>
              <a:t> and </a:t>
            </a:r>
            <a:r>
              <a:rPr lang="en-US" dirty="0"/>
              <a:t>9</a:t>
            </a:r>
            <a:r>
              <a:rPr lang="en-US" dirty="0" smtClean="0"/>
              <a:t>% </a:t>
            </a:r>
            <a:r>
              <a:rPr lang="en-US" dirty="0"/>
              <a:t>M</a:t>
            </a:r>
            <a:r>
              <a:rPr lang="en-US" dirty="0" smtClean="0"/>
              <a:t> did/still stay home with kids</a:t>
            </a:r>
          </a:p>
          <a:p>
            <a:r>
              <a:rPr lang="en-US" dirty="0" smtClean="0"/>
              <a:t>Of those who stayed at home: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25% W and 33% M%  were/are so fulfilled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63% W 68% M were/are delighted but glad to get back to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14% W and 6% M were/are frustrated</a:t>
            </a:r>
          </a:p>
        </p:txBody>
      </p:sp>
    </p:spTree>
    <p:extLst>
      <p:ext uri="{BB962C8B-B14F-4D97-AF65-F5344CB8AC3E}">
        <p14:creationId xmlns:p14="http://schemas.microsoft.com/office/powerpoint/2010/main" val="28126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Those </a:t>
            </a:r>
            <a:r>
              <a:rPr lang="en-US" dirty="0"/>
              <a:t>W</a:t>
            </a:r>
            <a:r>
              <a:rPr lang="en-US" dirty="0" smtClean="0"/>
              <a:t>ho Didn’t Stay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91% </a:t>
            </a:r>
            <a:r>
              <a:rPr lang="en-US" dirty="0"/>
              <a:t>M and </a:t>
            </a:r>
            <a:r>
              <a:rPr lang="en-US" dirty="0" smtClean="0"/>
              <a:t>58% </a:t>
            </a:r>
            <a:r>
              <a:rPr lang="en-US" dirty="0"/>
              <a:t>W </a:t>
            </a:r>
            <a:r>
              <a:rPr lang="en-US" dirty="0" smtClean="0"/>
              <a:t>do/did NOT stay home with their children. 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94% </a:t>
            </a:r>
            <a:r>
              <a:rPr lang="en-US" sz="2800" dirty="0"/>
              <a:t>M and </a:t>
            </a:r>
            <a:r>
              <a:rPr lang="en-US" sz="2800" dirty="0" smtClean="0"/>
              <a:t>71% </a:t>
            </a:r>
            <a:r>
              <a:rPr lang="en-US" sz="2800" dirty="0"/>
              <a:t>W </a:t>
            </a:r>
            <a:r>
              <a:rPr lang="en-US" sz="2800" dirty="0" smtClean="0"/>
              <a:t>were/are comfortable with their decision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23% </a:t>
            </a:r>
            <a:r>
              <a:rPr lang="en-US" sz="2800" dirty="0"/>
              <a:t>W  and 5% M </a:t>
            </a:r>
            <a:r>
              <a:rPr lang="en-US" sz="2800" dirty="0" smtClean="0"/>
              <a:t>were/are somewhat troubled  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1% M </a:t>
            </a:r>
            <a:r>
              <a:rPr lang="en-US" sz="2800" dirty="0" smtClean="0"/>
              <a:t>and 6% W were/are upset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5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Think About the Next Generation?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16% believe kids more capable than we were</a:t>
            </a:r>
          </a:p>
          <a:p>
            <a:r>
              <a:rPr lang="en-US" dirty="0" smtClean="0"/>
              <a:t>40% believe kids are less capable of making their way in the world  than we were                (W 44% M 38%)</a:t>
            </a:r>
          </a:p>
          <a:p>
            <a:r>
              <a:rPr lang="en-US" dirty="0" smtClean="0"/>
              <a:t>44% about the same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17% believe kids well-deserving of reputation of self-centered/entitled (W 21% M 15%)</a:t>
            </a:r>
          </a:p>
          <a:p>
            <a:r>
              <a:rPr lang="en-US" dirty="0" smtClean="0"/>
              <a:t>59% somewhat deserving (W 53% M 62%)</a:t>
            </a:r>
          </a:p>
          <a:p>
            <a:r>
              <a:rPr lang="en-US" dirty="0" smtClean="0"/>
              <a:t>24% </a:t>
            </a:r>
            <a:r>
              <a:rPr lang="en-US" dirty="0"/>
              <a:t>n</a:t>
            </a:r>
            <a:r>
              <a:rPr lang="en-US" dirty="0" smtClean="0"/>
              <a:t>ot at all deserving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9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Coarsening of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22% believe that the “</a:t>
            </a:r>
            <a:r>
              <a:rPr lang="en-US" dirty="0" err="1" smtClean="0"/>
              <a:t>millennials</a:t>
            </a:r>
            <a:r>
              <a:rPr lang="en-US" dirty="0" smtClean="0"/>
              <a:t>” societal behavior is no different than ours at their age – despite what our parents thought about us</a:t>
            </a:r>
          </a:p>
          <a:p>
            <a:r>
              <a:rPr lang="en-US" dirty="0" smtClean="0"/>
              <a:t>78% believe that the “</a:t>
            </a:r>
            <a:r>
              <a:rPr lang="en-US" dirty="0" err="1" smtClean="0"/>
              <a:t>millennials</a:t>
            </a:r>
            <a:r>
              <a:rPr lang="en-US" dirty="0" smtClean="0"/>
              <a:t>” societal behavior is worse than ours at their age  (42% “a bit worse”/28% “a lot worse”/8% “in the sewer” (12% W 6% M)</a:t>
            </a:r>
          </a:p>
          <a:p>
            <a:r>
              <a:rPr lang="en-US" dirty="0" smtClean="0"/>
              <a:t>46% “don’t worry – they’ll figure it out like we did”</a:t>
            </a:r>
          </a:p>
          <a:p>
            <a:r>
              <a:rPr lang="en-US" dirty="0" smtClean="0"/>
              <a:t>44% worry “a little”/10</a:t>
            </a:r>
            <a:r>
              <a:rPr lang="en-US" dirty="0"/>
              <a:t>% worry “a lot</a:t>
            </a:r>
            <a:r>
              <a:rPr lang="en-US" dirty="0" smtClean="0"/>
              <a:t>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1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1792288" y="1031966"/>
            <a:ext cx="5486400" cy="4335371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85109" y="5486400"/>
            <a:ext cx="5593579" cy="86995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Reality leaves a lot to the imagination.</a:t>
            </a:r>
          </a:p>
          <a:p>
            <a:pPr algn="ctr"/>
            <a:r>
              <a:rPr lang="en-US" sz="2000" dirty="0" smtClean="0"/>
              <a:t>- John Lennon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4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Educational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54% W 43% M kids in public high school</a:t>
            </a:r>
          </a:p>
          <a:p>
            <a:r>
              <a:rPr lang="en-US" dirty="0" smtClean="0"/>
              <a:t>42% W 53% M kids in private high school</a:t>
            </a:r>
          </a:p>
          <a:p>
            <a:r>
              <a:rPr lang="en-US" dirty="0" smtClean="0"/>
              <a:t>3% </a:t>
            </a:r>
            <a:r>
              <a:rPr lang="en-US" dirty="0"/>
              <a:t>p</a:t>
            </a:r>
            <a:r>
              <a:rPr lang="en-US" dirty="0" smtClean="0"/>
              <a:t>arochial </a:t>
            </a:r>
          </a:p>
          <a:p>
            <a:r>
              <a:rPr lang="en-US" dirty="0" smtClean="0"/>
              <a:t>2% home schooled</a:t>
            </a:r>
            <a:endParaRPr lang="en-US" dirty="0"/>
          </a:p>
          <a:p>
            <a:r>
              <a:rPr lang="en-US" dirty="0" smtClean="0"/>
              <a:t>57% have children attending </a:t>
            </a:r>
            <a:r>
              <a:rPr lang="en-US" smtClean="0"/>
              <a:t>or graduated from </a:t>
            </a:r>
            <a:r>
              <a:rPr lang="en-US" dirty="0" smtClean="0"/>
              <a:t>college</a:t>
            </a:r>
          </a:p>
          <a:p>
            <a:r>
              <a:rPr lang="en-US" dirty="0" smtClean="0"/>
              <a:t>41% of those college students have attended or currently attend Harvard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8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</a:t>
            </a:r>
            <a:r>
              <a:rPr lang="en-US" dirty="0"/>
              <a:t>L</a:t>
            </a:r>
            <a:r>
              <a:rPr lang="en-US" dirty="0" smtClean="0"/>
              <a:t>ive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3550" r="355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6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Whom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L</a:t>
            </a:r>
            <a:r>
              <a:rPr lang="en-US" dirty="0" smtClean="0"/>
              <a:t>ive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4659" b="465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7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Homes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1658" r="165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8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 of Hours/Week Volunteering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3679" r="367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0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56% Excellent (=M&amp;W)</a:t>
            </a:r>
          </a:p>
          <a:p>
            <a:r>
              <a:rPr lang="en-US" dirty="0" smtClean="0"/>
              <a:t>39% Good </a:t>
            </a:r>
          </a:p>
          <a:p>
            <a:r>
              <a:rPr lang="en-US" dirty="0" smtClean="0"/>
              <a:t>4% Fair or Poor </a:t>
            </a:r>
          </a:p>
          <a:p>
            <a:r>
              <a:rPr lang="en-US" dirty="0" smtClean="0"/>
              <a:t>37% had a “serious illness or injury” since ‘79</a:t>
            </a:r>
          </a:p>
          <a:p>
            <a:r>
              <a:rPr lang="en-US" dirty="0" smtClean="0"/>
              <a:t>16% diagnosed with some form of cancer</a:t>
            </a:r>
          </a:p>
          <a:p>
            <a:r>
              <a:rPr lang="en-US" dirty="0" smtClean="0"/>
              <a:t>5% serious heart problems</a:t>
            </a:r>
          </a:p>
          <a:p>
            <a:r>
              <a:rPr lang="en-US" dirty="0" smtClean="0"/>
              <a:t>65% </a:t>
            </a:r>
            <a:r>
              <a:rPr lang="en-US" dirty="0"/>
              <a:t>M </a:t>
            </a:r>
            <a:r>
              <a:rPr lang="en-US" dirty="0" smtClean="0"/>
              <a:t>annual prostate</a:t>
            </a:r>
            <a:r>
              <a:rPr lang="en-US" dirty="0"/>
              <a:t> </a:t>
            </a:r>
            <a:r>
              <a:rPr lang="en-US" dirty="0" smtClean="0"/>
              <a:t>exam </a:t>
            </a:r>
          </a:p>
          <a:p>
            <a:r>
              <a:rPr lang="en-US" dirty="0" smtClean="0"/>
              <a:t>80% </a:t>
            </a:r>
            <a:r>
              <a:rPr lang="en-US" dirty="0"/>
              <a:t>W </a:t>
            </a:r>
            <a:r>
              <a:rPr lang="en-US" dirty="0" smtClean="0"/>
              <a:t>annual mammogram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2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276" r="27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5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Stress Relievers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55% W  47% M 2 or less drinks per week </a:t>
            </a:r>
          </a:p>
          <a:p>
            <a:r>
              <a:rPr lang="en-US" dirty="0" smtClean="0"/>
              <a:t>16% M   5% W more than 11 drinks per week</a:t>
            </a:r>
          </a:p>
          <a:p>
            <a:r>
              <a:rPr lang="en-US" dirty="0" smtClean="0"/>
              <a:t>3</a:t>
            </a:r>
            <a:r>
              <a:rPr lang="en-US" dirty="0"/>
              <a:t>% </a:t>
            </a:r>
            <a:r>
              <a:rPr lang="en-US" dirty="0" smtClean="0"/>
              <a:t>M=W smoke</a:t>
            </a:r>
            <a:endParaRPr lang="en-US" dirty="0"/>
          </a:p>
          <a:p>
            <a:r>
              <a:rPr lang="en-US" dirty="0" smtClean="0"/>
              <a:t>1</a:t>
            </a:r>
            <a:r>
              <a:rPr lang="en-US" dirty="0"/>
              <a:t>% W </a:t>
            </a:r>
            <a:r>
              <a:rPr lang="en-US" dirty="0" smtClean="0"/>
              <a:t>  4</a:t>
            </a:r>
            <a:r>
              <a:rPr lang="en-US" dirty="0"/>
              <a:t>% M use recreational drugs</a:t>
            </a:r>
          </a:p>
          <a:p>
            <a:r>
              <a:rPr lang="en-US" dirty="0" smtClean="0"/>
              <a:t>4</a:t>
            </a:r>
            <a:r>
              <a:rPr lang="en-US" dirty="0"/>
              <a:t>% W </a:t>
            </a:r>
            <a:r>
              <a:rPr lang="en-US" dirty="0" smtClean="0"/>
              <a:t>  1</a:t>
            </a:r>
            <a:r>
              <a:rPr lang="en-US" dirty="0"/>
              <a:t>% </a:t>
            </a:r>
            <a:r>
              <a:rPr lang="en-US" dirty="0" smtClean="0"/>
              <a:t>M treated </a:t>
            </a:r>
            <a:r>
              <a:rPr lang="en-US" dirty="0"/>
              <a:t>for substance </a:t>
            </a:r>
            <a:r>
              <a:rPr lang="en-US" dirty="0" smtClean="0"/>
              <a:t>abuse</a:t>
            </a:r>
          </a:p>
          <a:p>
            <a:r>
              <a:rPr lang="en-US" dirty="0"/>
              <a:t>41% M </a:t>
            </a:r>
            <a:r>
              <a:rPr lang="en-US" dirty="0" smtClean="0"/>
              <a:t> 25</a:t>
            </a:r>
            <a:r>
              <a:rPr lang="en-US" dirty="0"/>
              <a:t>% W spend more than 6 </a:t>
            </a:r>
            <a:r>
              <a:rPr lang="en-US" dirty="0" smtClean="0"/>
              <a:t>hours per week </a:t>
            </a:r>
            <a:r>
              <a:rPr lang="en-US" dirty="0"/>
              <a:t>exercising</a:t>
            </a:r>
          </a:p>
          <a:p>
            <a:r>
              <a:rPr lang="en-US" dirty="0"/>
              <a:t>68% W </a:t>
            </a:r>
            <a:r>
              <a:rPr lang="en-US" dirty="0" smtClean="0"/>
              <a:t>47</a:t>
            </a:r>
            <a:r>
              <a:rPr lang="en-US" dirty="0"/>
              <a:t>% M </a:t>
            </a:r>
            <a:r>
              <a:rPr lang="en-US" dirty="0" smtClean="0"/>
              <a:t>have sought </a:t>
            </a:r>
            <a:r>
              <a:rPr lang="en-US" dirty="0"/>
              <a:t>counseling</a:t>
            </a:r>
          </a:p>
          <a:p>
            <a:r>
              <a:rPr lang="en-US" dirty="0"/>
              <a:t>37% W </a:t>
            </a:r>
            <a:r>
              <a:rPr lang="en-US" dirty="0" smtClean="0"/>
              <a:t>19</a:t>
            </a:r>
            <a:r>
              <a:rPr lang="en-US" dirty="0"/>
              <a:t>% M </a:t>
            </a:r>
            <a:r>
              <a:rPr lang="en-US" dirty="0" smtClean="0"/>
              <a:t>have taken </a:t>
            </a:r>
            <a:r>
              <a:rPr lang="en-US" dirty="0"/>
              <a:t>prescription drugs to treat </a:t>
            </a:r>
            <a:r>
              <a:rPr lang="en-US" dirty="0" smtClean="0"/>
              <a:t>depression/anxiety </a:t>
            </a:r>
            <a:r>
              <a:rPr lang="en-US" dirty="0"/>
              <a:t>(same </a:t>
            </a:r>
            <a:r>
              <a:rPr lang="en-US" dirty="0" smtClean="0"/>
              <a:t>percentages at      25</a:t>
            </a:r>
            <a:r>
              <a:rPr lang="en-US" baseline="30000" dirty="0" smtClean="0"/>
              <a:t>th</a:t>
            </a:r>
            <a:r>
              <a:rPr lang="en-US" dirty="0" smtClean="0"/>
              <a:t> Reunion)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6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Cosmetic Surgery</a:t>
            </a:r>
            <a:endParaRPr lang="en-US" sz="2800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Nose 3% W 2% 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Breast 2% 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Face 4% W 2%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Liposuction 2% M and 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Eyes 7% W 3% 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Botox 6% W 1% 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Hair 2% M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216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from Women About Cosmetic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 strongly object to cosmetic surgery.</a:t>
            </a:r>
          </a:p>
          <a:p>
            <a:r>
              <a:rPr lang="en-US" sz="3200" dirty="0" smtClean="0"/>
              <a:t>None…maybe I’d be happier if I did?</a:t>
            </a:r>
          </a:p>
          <a:p>
            <a:r>
              <a:rPr lang="en-US" sz="3200" dirty="0" smtClean="0"/>
              <a:t>If only I’d been this smoking hot in college when I was actually trying.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Questions Not </a:t>
            </a:r>
            <a:r>
              <a:rPr lang="en-US" dirty="0"/>
              <a:t>O</a:t>
            </a:r>
            <a:r>
              <a:rPr lang="en-US" dirty="0" smtClean="0"/>
              <a:t>n 10</a:t>
            </a:r>
            <a:r>
              <a:rPr lang="en-US" baseline="30000" dirty="0" smtClean="0"/>
              <a:t>th</a:t>
            </a:r>
            <a:r>
              <a:rPr lang="en-US" dirty="0" smtClean="0"/>
              <a:t> Reunion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#10 Are you retired?</a:t>
            </a:r>
          </a:p>
          <a:p>
            <a:pPr marL="0" indent="0">
              <a:buNone/>
            </a:pPr>
            <a:r>
              <a:rPr lang="en-US" dirty="0" smtClean="0"/>
              <a:t>#9 Are you caring for a seriously ill parent of yours / your partners?</a:t>
            </a:r>
          </a:p>
          <a:p>
            <a:pPr marL="0" indent="0">
              <a:buNone/>
            </a:pPr>
            <a:r>
              <a:rPr lang="en-US" dirty="0" smtClean="0"/>
              <a:t>#8 Do you have any children enrolled at Harvard?</a:t>
            </a:r>
          </a:p>
          <a:p>
            <a:pPr marL="0" indent="0">
              <a:buNone/>
            </a:pPr>
            <a:r>
              <a:rPr lang="en-US" dirty="0" smtClean="0"/>
              <a:t>#7 Do your children stand to receive a significant inheritance?</a:t>
            </a:r>
          </a:p>
          <a:p>
            <a:pPr marL="0" indent="0">
              <a:buNone/>
            </a:pPr>
            <a:r>
              <a:rPr lang="en-US" dirty="0" smtClean="0"/>
              <a:t>#6 Do you have an annual prostate exam / mammogram?</a:t>
            </a:r>
          </a:p>
        </p:txBody>
      </p:sp>
    </p:spTree>
    <p:extLst>
      <p:ext uri="{BB962C8B-B14F-4D97-AF65-F5344CB8AC3E}">
        <p14:creationId xmlns:p14="http://schemas.microsoft.com/office/powerpoint/2010/main" val="67612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21972"/>
            <a:ext cx="5486400" cy="4636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Politics and Spirituality</a:t>
            </a:r>
            <a:endParaRPr lang="en-US" sz="2800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 b="6561"/>
          <a:stretch>
            <a:fillRect/>
          </a:stretch>
        </p:blipFill>
        <p:spPr>
          <a:xfrm>
            <a:off x="1792288" y="914400"/>
            <a:ext cx="5486400" cy="3813175"/>
          </a:xfrm>
        </p:spPr>
      </p:pic>
      <p:sp>
        <p:nvSpPr>
          <p:cNvPr id="1812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17431" y="5367338"/>
            <a:ext cx="7096258" cy="685732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Those who stand for nothing fall for anything.</a:t>
            </a:r>
          </a:p>
          <a:p>
            <a:pPr algn="ctr"/>
            <a:r>
              <a:rPr lang="en-US" sz="2000" dirty="0" smtClean="0"/>
              <a:t>-  Alexander Hamilton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770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Our Party Affiliation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2287" r="228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4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</a:t>
            </a:r>
            <a:r>
              <a:rPr lang="en-US" dirty="0"/>
              <a:t>S</a:t>
            </a:r>
            <a:r>
              <a:rPr lang="en-US" dirty="0" smtClean="0"/>
              <a:t>ee </a:t>
            </a:r>
            <a:r>
              <a:rPr lang="en-US" dirty="0"/>
              <a:t>O</a:t>
            </a:r>
            <a:r>
              <a:rPr lang="en-US" dirty="0" smtClean="0"/>
              <a:t>urselves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2814" r="281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3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</a:t>
            </a:r>
            <a:r>
              <a:rPr lang="en-US" dirty="0"/>
              <a:t>S</a:t>
            </a:r>
            <a:r>
              <a:rPr lang="en-US" dirty="0" smtClean="0"/>
              <a:t>ee the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88% W 70% M voted for Obama</a:t>
            </a:r>
          </a:p>
          <a:p>
            <a:r>
              <a:rPr lang="en-US" dirty="0" smtClean="0"/>
              <a:t>57%  W 38% M rate Obama’s terms as </a:t>
            </a:r>
            <a:r>
              <a:rPr lang="en-US" dirty="0"/>
              <a:t>e</a:t>
            </a:r>
            <a:r>
              <a:rPr lang="en-US" dirty="0" smtClean="0"/>
              <a:t>xcellent or very good</a:t>
            </a:r>
          </a:p>
          <a:p>
            <a:r>
              <a:rPr lang="en-US" dirty="0" smtClean="0"/>
              <a:t>23% M  14% W changed party since </a:t>
            </a:r>
            <a:r>
              <a:rPr lang="fr-FR" dirty="0" smtClean="0"/>
              <a:t>’</a:t>
            </a:r>
            <a:r>
              <a:rPr lang="en-US" dirty="0" smtClean="0"/>
              <a:t>79</a:t>
            </a:r>
          </a:p>
          <a:p>
            <a:r>
              <a:rPr lang="en-US" dirty="0" smtClean="0"/>
              <a:t>11% W 8% M believe we’ll see a 3</a:t>
            </a:r>
            <a:r>
              <a:rPr lang="en-US" baseline="30000" dirty="0" smtClean="0"/>
              <a:t>rd</a:t>
            </a:r>
            <a:r>
              <a:rPr lang="en-US" dirty="0" smtClean="0"/>
              <a:t> party</a:t>
            </a:r>
          </a:p>
          <a:p>
            <a:r>
              <a:rPr lang="en-US" dirty="0" smtClean="0"/>
              <a:t>62% W 56% M see US as better off now than 5 years ago</a:t>
            </a:r>
          </a:p>
          <a:p>
            <a:r>
              <a:rPr lang="en-US" dirty="0" smtClean="0"/>
              <a:t>95</a:t>
            </a:r>
            <a:r>
              <a:rPr lang="en-US" dirty="0"/>
              <a:t>% believe in abortion rights (= M&amp;W</a:t>
            </a:r>
            <a:r>
              <a:rPr lang="en-US" dirty="0" smtClean="0"/>
              <a:t>)</a:t>
            </a:r>
          </a:p>
          <a:p>
            <a:r>
              <a:rPr lang="en-US" dirty="0" smtClean="0"/>
              <a:t>49% W 35% M see income inequality as biggest threat to US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2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Threats: Quotes from 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“Anti-capitalist movement” </a:t>
            </a:r>
          </a:p>
          <a:p>
            <a:r>
              <a:rPr lang="en-US" sz="2400" dirty="0" smtClean="0"/>
              <a:t>“Political sphere too large/big government”</a:t>
            </a:r>
          </a:p>
          <a:p>
            <a:r>
              <a:rPr lang="en-US" sz="2400" dirty="0" smtClean="0"/>
              <a:t>“</a:t>
            </a:r>
            <a:r>
              <a:rPr lang="en-US" sz="2400" dirty="0"/>
              <a:t>P</a:t>
            </a:r>
            <a:r>
              <a:rPr lang="en-US" sz="2400" dirty="0" smtClean="0"/>
              <a:t>olarization of politics” </a:t>
            </a:r>
          </a:p>
          <a:p>
            <a:r>
              <a:rPr lang="en-US" sz="2400" dirty="0" smtClean="0"/>
              <a:t>“</a:t>
            </a:r>
            <a:r>
              <a:rPr lang="en-US" sz="2400" dirty="0"/>
              <a:t>F</a:t>
            </a:r>
            <a:r>
              <a:rPr lang="en-US" sz="2400" dirty="0" smtClean="0"/>
              <a:t>iscal mismanagement/government debt”  </a:t>
            </a:r>
          </a:p>
          <a:p>
            <a:r>
              <a:rPr lang="en-US" sz="2400" dirty="0" smtClean="0"/>
              <a:t>“Gridlock” </a:t>
            </a:r>
          </a:p>
          <a:p>
            <a:r>
              <a:rPr lang="en-US" sz="2400" dirty="0" smtClean="0"/>
              <a:t>“Regulatory and tax system”  </a:t>
            </a:r>
          </a:p>
          <a:p>
            <a:r>
              <a:rPr lang="en-US" sz="2400" dirty="0" smtClean="0"/>
              <a:t>“The </a:t>
            </a:r>
            <a:r>
              <a:rPr lang="en-US" sz="2400" dirty="0"/>
              <a:t>terrible, short-sighted and self-centered policies of the political right-</a:t>
            </a:r>
            <a:r>
              <a:rPr lang="en-US" sz="2400" dirty="0" smtClean="0"/>
              <a:t>wing” </a:t>
            </a:r>
          </a:p>
          <a:p>
            <a:r>
              <a:rPr lang="en-US" sz="2400" dirty="0" smtClean="0"/>
              <a:t>“</a:t>
            </a: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slow disintegration of the work ethic in our culture </a:t>
            </a:r>
            <a:r>
              <a:rPr lang="en-US" sz="2400" dirty="0" smtClean="0"/>
              <a:t>, the change from </a:t>
            </a:r>
            <a:r>
              <a:rPr lang="en-US" sz="2400" dirty="0"/>
              <a:t>a society that honors achievement /</a:t>
            </a:r>
            <a:r>
              <a:rPr lang="en-US" sz="2400" dirty="0" smtClean="0"/>
              <a:t>courage </a:t>
            </a:r>
            <a:r>
              <a:rPr lang="en-US" sz="2400" dirty="0"/>
              <a:t>to one that honors </a:t>
            </a:r>
            <a:r>
              <a:rPr lang="en-US" sz="2400" dirty="0" smtClean="0"/>
              <a:t>fame”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67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Threats: Quotes from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“Climate change”  </a:t>
            </a:r>
          </a:p>
          <a:p>
            <a:r>
              <a:rPr lang="en-US" sz="2400" dirty="0" smtClean="0"/>
              <a:t>“Global warming” </a:t>
            </a:r>
          </a:p>
          <a:p>
            <a:r>
              <a:rPr lang="en-US" sz="2400" dirty="0" smtClean="0"/>
              <a:t>“</a:t>
            </a:r>
            <a:r>
              <a:rPr lang="en-US" sz="2400" dirty="0"/>
              <a:t>G</a:t>
            </a:r>
            <a:r>
              <a:rPr lang="en-US" sz="2400" dirty="0" smtClean="0"/>
              <a:t>un violence”  </a:t>
            </a:r>
          </a:p>
          <a:p>
            <a:r>
              <a:rPr lang="en-US" sz="2400" dirty="0" smtClean="0"/>
              <a:t>“</a:t>
            </a:r>
            <a:r>
              <a:rPr lang="en-US" sz="2400" dirty="0"/>
              <a:t>D</a:t>
            </a:r>
            <a:r>
              <a:rPr lang="en-US" sz="2400" dirty="0" smtClean="0"/>
              <a:t>ysfunctional congress” </a:t>
            </a:r>
          </a:p>
          <a:p>
            <a:r>
              <a:rPr lang="en-US" sz="2400" dirty="0" smtClean="0"/>
              <a:t>“Intolerance”  </a:t>
            </a:r>
          </a:p>
          <a:p>
            <a:r>
              <a:rPr lang="en-US" sz="2400" dirty="0" smtClean="0"/>
              <a:t>“</a:t>
            </a:r>
            <a:r>
              <a:rPr lang="en-US" sz="2400" dirty="0"/>
              <a:t>R</a:t>
            </a:r>
            <a:r>
              <a:rPr lang="en-US" sz="2400" dirty="0" smtClean="0"/>
              <a:t>epublicans” </a:t>
            </a:r>
          </a:p>
          <a:p>
            <a:r>
              <a:rPr lang="en-US" sz="2400" dirty="0" smtClean="0"/>
              <a:t>“</a:t>
            </a:r>
            <a:r>
              <a:rPr lang="en-US" sz="2400" dirty="0"/>
              <a:t>T</a:t>
            </a:r>
            <a:r>
              <a:rPr lang="en-US" sz="2400" dirty="0" smtClean="0"/>
              <a:t>hreats </a:t>
            </a:r>
            <a:r>
              <a:rPr lang="en-US" sz="2400" dirty="0"/>
              <a:t>to privacy due to computer data collection/computer </a:t>
            </a:r>
            <a:r>
              <a:rPr lang="en-US" sz="2400" dirty="0" smtClean="0"/>
              <a:t>spying”</a:t>
            </a:r>
          </a:p>
          <a:p>
            <a:r>
              <a:rPr lang="en-US" sz="2400" dirty="0" smtClean="0"/>
              <a:t>“</a:t>
            </a:r>
            <a:r>
              <a:rPr lang="en-US" sz="2400" dirty="0"/>
              <a:t>Disparity in </a:t>
            </a:r>
            <a:r>
              <a:rPr lang="en-US" sz="2400" dirty="0" smtClean="0"/>
              <a:t>wealth/ </a:t>
            </a:r>
            <a:r>
              <a:rPr lang="en-US" sz="2400" dirty="0"/>
              <a:t>growing divide between uber-rich and middle &amp; lower </a:t>
            </a:r>
            <a:r>
              <a:rPr lang="en-US" sz="2400" dirty="0" smtClean="0"/>
              <a:t>classes”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693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Important </a:t>
            </a:r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S</a:t>
            </a:r>
            <a:r>
              <a:rPr lang="en-US" dirty="0" smtClean="0"/>
              <a:t>piritual </a:t>
            </a:r>
            <a:r>
              <a:rPr lang="en-US" dirty="0"/>
              <a:t>M</a:t>
            </a:r>
            <a:r>
              <a:rPr lang="en-US" dirty="0" smtClean="0"/>
              <a:t>atters?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993" r="99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Evolving </a:t>
            </a:r>
            <a:r>
              <a:rPr lang="en-US" dirty="0"/>
              <a:t>R</a:t>
            </a:r>
            <a:r>
              <a:rPr lang="en-US" dirty="0" smtClean="0"/>
              <a:t>eligious </a:t>
            </a:r>
            <a:r>
              <a:rPr lang="en-US" dirty="0"/>
              <a:t>B</a:t>
            </a:r>
            <a:r>
              <a:rPr lang="en-US" dirty="0" smtClean="0"/>
              <a:t>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341"/>
            <a:ext cx="8229599" cy="50657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Atheist and Agnostic 30%, Protestant 26%, Jewish 21</a:t>
            </a:r>
            <a:r>
              <a:rPr lang="en-US" dirty="0" smtClean="0"/>
              <a:t>% (25% W and 19% M) </a:t>
            </a:r>
            <a:r>
              <a:rPr lang="en-US" dirty="0"/>
              <a:t>Catholic 18</a:t>
            </a:r>
            <a:r>
              <a:rPr lang="en-US" dirty="0" smtClean="0"/>
              <a:t>% (21% M and 12% W)</a:t>
            </a:r>
          </a:p>
          <a:p>
            <a:r>
              <a:rPr lang="en-US" dirty="0" smtClean="0"/>
              <a:t>26% W 22% M regularly attend religious services</a:t>
            </a:r>
          </a:p>
          <a:p>
            <a:r>
              <a:rPr lang="en-US" dirty="0" smtClean="0"/>
              <a:t>29% W and 40% M never</a:t>
            </a:r>
            <a:r>
              <a:rPr lang="en-US" dirty="0"/>
              <a:t> </a:t>
            </a:r>
            <a:r>
              <a:rPr lang="en-US" dirty="0" smtClean="0"/>
              <a:t>attend services</a:t>
            </a:r>
          </a:p>
          <a:p>
            <a:r>
              <a:rPr lang="en-US" dirty="0" smtClean="0"/>
              <a:t>33% bringing up children with no religious beliefs</a:t>
            </a:r>
          </a:p>
          <a:p>
            <a:r>
              <a:rPr lang="en-US" dirty="0" smtClean="0"/>
              <a:t>40% W and 37% M believe in the “god as defined by my religion” </a:t>
            </a:r>
          </a:p>
          <a:p>
            <a:r>
              <a:rPr lang="en-US" dirty="0" smtClean="0"/>
              <a:t>30% believe in “no god” and 30% believe in “a higher power but not a religious god”</a:t>
            </a:r>
          </a:p>
          <a:p>
            <a:r>
              <a:rPr lang="en-US" dirty="0" smtClean="0"/>
              <a:t>Spirituality decreased since ‘79 for 11% of W and 22% M</a:t>
            </a:r>
          </a:p>
          <a:p>
            <a:r>
              <a:rPr lang="en-US" dirty="0" smtClean="0"/>
              <a:t>Spirituality increased for 50% W and 41%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4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631065"/>
            <a:ext cx="5486400" cy="66970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Career, Work, $$$</a:t>
            </a:r>
            <a:endParaRPr lang="en-US" sz="28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3375"/>
          <a:stretch>
            <a:fillRect/>
          </a:stretch>
        </p:blipFill>
        <p:spPr>
          <a:xfrm>
            <a:off x="1792288" y="1763713"/>
            <a:ext cx="5486400" cy="2963862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09859" y="5367338"/>
            <a:ext cx="5924282" cy="80486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2000" dirty="0" smtClean="0"/>
              <a:t>Don’t stay in bed, unless you can make money in bed.</a:t>
            </a:r>
          </a:p>
          <a:p>
            <a:pPr algn="ctr"/>
            <a:r>
              <a:rPr lang="en-US" sz="2000" dirty="0" smtClean="0"/>
              <a:t>- George Burns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4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of Us Are Still Working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6890" b="6890"/>
          <a:stretch>
            <a:fillRect/>
          </a:stretch>
        </p:blipFill>
        <p:spPr>
          <a:xfrm>
            <a:off x="457200" y="1387342"/>
            <a:ext cx="7818818" cy="4502283"/>
          </a:xfrm>
        </p:spPr>
      </p:pic>
    </p:spTree>
    <p:extLst>
      <p:ext uri="{BB962C8B-B14F-4D97-AF65-F5344CB8AC3E}">
        <p14:creationId xmlns:p14="http://schemas.microsoft.com/office/powerpoint/2010/main" val="399845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#5 Are you an empty nester?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#4 Did you meet your current partner on the internet?</a:t>
            </a:r>
          </a:p>
          <a:p>
            <a:pPr marL="0" indent="0">
              <a:buNone/>
            </a:pPr>
            <a:r>
              <a:rPr lang="en-US" dirty="0" smtClean="0"/>
              <a:t>#3 As you get older, your need for sex is..?</a:t>
            </a:r>
          </a:p>
          <a:p>
            <a:pPr marL="0" indent="0">
              <a:buNone/>
            </a:pPr>
            <a:r>
              <a:rPr lang="en-US" dirty="0" smtClean="0"/>
              <a:t>#2 Have you or your partner used Viagra?</a:t>
            </a:r>
          </a:p>
          <a:p>
            <a:pPr marL="0" indent="0">
              <a:buNone/>
            </a:pPr>
            <a:r>
              <a:rPr lang="en-US" dirty="0" smtClean="0"/>
              <a:t>#1 Have </a:t>
            </a:r>
            <a:r>
              <a:rPr lang="en-US" dirty="0"/>
              <a:t>you undergone voluntary sterilization?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8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Education / Highest </a:t>
            </a:r>
            <a:r>
              <a:rPr lang="en-US" dirty="0"/>
              <a:t>D</a:t>
            </a:r>
            <a:r>
              <a:rPr lang="en-US" dirty="0" smtClean="0"/>
              <a:t>egree </a:t>
            </a:r>
            <a:r>
              <a:rPr lang="en-US" dirty="0"/>
              <a:t>E</a:t>
            </a:r>
            <a:r>
              <a:rPr lang="en-US" dirty="0" smtClean="0"/>
              <a:t>arned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940" b="9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100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Business:  30% M vs. 12% W</a:t>
            </a:r>
          </a:p>
          <a:p>
            <a:r>
              <a:rPr lang="en-US" dirty="0" smtClean="0"/>
              <a:t>Law: 18% M vs. 12% W</a:t>
            </a:r>
          </a:p>
          <a:p>
            <a:r>
              <a:rPr lang="en-US" dirty="0" smtClean="0"/>
              <a:t>Medicine:  17% for both M and W</a:t>
            </a:r>
          </a:p>
          <a:p>
            <a:r>
              <a:rPr lang="en-US" dirty="0" smtClean="0"/>
              <a:t>R&amp;D:  5%</a:t>
            </a:r>
            <a:r>
              <a:rPr lang="en-US" dirty="0"/>
              <a:t> </a:t>
            </a:r>
            <a:r>
              <a:rPr lang="en-US" dirty="0" smtClean="0"/>
              <a:t>M vs. 3 W</a:t>
            </a:r>
          </a:p>
          <a:p>
            <a:r>
              <a:rPr lang="en-US" dirty="0" smtClean="0"/>
              <a:t>Journalism &amp; Communication:  5% Both</a:t>
            </a:r>
          </a:p>
          <a:p>
            <a:r>
              <a:rPr lang="en-US" dirty="0" smtClean="0"/>
              <a:t>Arts:  2% M vs. 6% W</a:t>
            </a:r>
          </a:p>
          <a:p>
            <a:r>
              <a:rPr lang="en-US" dirty="0" smtClean="0"/>
              <a:t>Teaching &amp; Education:  8% M vs. 19% W</a:t>
            </a:r>
          </a:p>
          <a:p>
            <a:r>
              <a:rPr lang="en-US" dirty="0" smtClean="0"/>
              <a:t>Government:  3% Both</a:t>
            </a:r>
          </a:p>
        </p:txBody>
      </p:sp>
    </p:spTree>
    <p:extLst>
      <p:ext uri="{BB962C8B-B14F-4D97-AF65-F5344CB8AC3E}">
        <p14:creationId xmlns:p14="http://schemas.microsoft.com/office/powerpoint/2010/main" val="149760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Feel about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13% W 4% M “don’t work for $”</a:t>
            </a:r>
          </a:p>
          <a:p>
            <a:r>
              <a:rPr lang="en-US" dirty="0" smtClean="0"/>
              <a:t> Of those who don’t work for pay, 58% M 20% W retired, 39% W 5% men “care for family”</a:t>
            </a:r>
          </a:p>
          <a:p>
            <a:r>
              <a:rPr lang="en-US" dirty="0"/>
              <a:t>6</a:t>
            </a:r>
            <a:r>
              <a:rPr lang="en-US" dirty="0" smtClean="0"/>
              <a:t>9% W 88% M work 40 hours + per week</a:t>
            </a:r>
          </a:p>
          <a:p>
            <a:r>
              <a:rPr lang="en-US" dirty="0" smtClean="0"/>
              <a:t>36% W 33% M “self-employed”</a:t>
            </a:r>
          </a:p>
          <a:p>
            <a:r>
              <a:rPr lang="en-US" dirty="0" smtClean="0"/>
              <a:t>32% M &amp; W “founders”</a:t>
            </a:r>
          </a:p>
          <a:p>
            <a:r>
              <a:rPr lang="en-US" dirty="0" smtClean="0"/>
              <a:t>38% W vs. 26% M changed careers two or more times</a:t>
            </a:r>
          </a:p>
          <a:p>
            <a:r>
              <a:rPr lang="en-US" dirty="0"/>
              <a:t>14% W vs. 4% M think they may have chosen wrong work often or very often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4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</a:t>
            </a:r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Y</a:t>
            </a:r>
            <a:r>
              <a:rPr lang="en-US" dirty="0" smtClean="0"/>
              <a:t>our Work?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1743" b="174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8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Annual Income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4669" b="46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857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HH income – Somewhat </a:t>
            </a:r>
            <a:r>
              <a:rPr lang="en-US" dirty="0"/>
              <a:t>L</a:t>
            </a:r>
            <a:r>
              <a:rPr lang="en-US" dirty="0" smtClean="0"/>
              <a:t>ess </a:t>
            </a:r>
            <a:r>
              <a:rPr lang="en-US" dirty="0"/>
              <a:t>S</a:t>
            </a:r>
            <a:r>
              <a:rPr lang="en-US" dirty="0" smtClean="0"/>
              <a:t>kewed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5465" b="546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9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and Gender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1850" b="18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904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91% &gt;$400K in Biz, Law, Med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6252" b="6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574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and Hours Worked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6798" b="67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747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 Net Worth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813" b="81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0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67040"/>
            <a:ext cx="8229600" cy="2629675"/>
          </a:xfrm>
        </p:spPr>
        <p:txBody>
          <a:bodyPr>
            <a:normAutofit/>
          </a:bodyPr>
          <a:lstStyle/>
          <a:p>
            <a:r>
              <a:rPr lang="en-US" dirty="0" smtClean="0"/>
              <a:t>If You are Male, You are </a:t>
            </a:r>
            <a:r>
              <a:rPr lang="en-US" dirty="0"/>
              <a:t>M</a:t>
            </a:r>
            <a:r>
              <a:rPr lang="en-US" dirty="0" smtClean="0"/>
              <a:t>ore Likely to…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Work long hours 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ave held a single job / worked a long time for your current employer/have had a single career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ork in Law, Business, or Medicine</a:t>
            </a:r>
          </a:p>
          <a:p>
            <a:r>
              <a:rPr lang="en-US" sz="2400" dirty="0" smtClean="0"/>
              <a:t>Significant household net worth</a:t>
            </a:r>
          </a:p>
          <a:p>
            <a:r>
              <a:rPr lang="en-US" sz="2400" dirty="0" smtClean="0"/>
              <a:t>Live in the suburbs </a:t>
            </a:r>
          </a:p>
          <a:p>
            <a:r>
              <a:rPr lang="en-US" sz="2400" dirty="0" smtClean="0"/>
              <a:t>Chosen your work for personal fulfillment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re moderate to conservative</a:t>
            </a:r>
          </a:p>
          <a:p>
            <a:r>
              <a:rPr lang="en-US" sz="2400" dirty="0" smtClean="0"/>
              <a:t>Be Catholic</a:t>
            </a:r>
          </a:p>
          <a:p>
            <a:r>
              <a:rPr lang="en-US" sz="2400" dirty="0" smtClean="0"/>
              <a:t>Be unfaithful to your partner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2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76% M 49% W Believe Kids Will Receive Significant Inheritance…Concerns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7837" b="783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8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Drove Our Choice of Work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4364" b="43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690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As Successful as We Thought We Would Be in 1979?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4834" b="48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084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600892"/>
            <a:ext cx="5486400" cy="66620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SEX</a:t>
            </a:r>
            <a:endParaRPr lang="en-US" sz="2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9" b="22569"/>
          <a:stretch>
            <a:fillRect/>
          </a:stretch>
        </p:blipFill>
        <p:spPr>
          <a:xfrm>
            <a:off x="1792288" y="1854927"/>
            <a:ext cx="5486400" cy="259950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53143" y="4976950"/>
            <a:ext cx="8164286" cy="118872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I’m at the age where food has taken the place of sex in my life.  In fact, I’ve just had a mirror put over my kitchen table.</a:t>
            </a:r>
          </a:p>
          <a:p>
            <a:pPr algn="ctr"/>
            <a:r>
              <a:rPr lang="en-US" sz="2000" dirty="0"/>
              <a:t>- Rodney </a:t>
            </a:r>
            <a:r>
              <a:rPr lang="en-US" sz="2000" dirty="0" err="1"/>
              <a:t>Dangerfeld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4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Important is the Sexual </a:t>
            </a:r>
            <a:r>
              <a:rPr lang="en-US" dirty="0"/>
              <a:t>C</a:t>
            </a:r>
            <a:r>
              <a:rPr lang="en-US" dirty="0" smtClean="0"/>
              <a:t>omponent of Our Relationships?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Crosstab quality of sex life on frequency</a:t>
            </a:r>
          </a:p>
          <a:p>
            <a:r>
              <a:rPr lang="en-US" dirty="0" smtClean="0"/>
              <a:t>Ditto frequency on “how important is sexual component”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06500"/>
            <a:ext cx="82296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5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Heterosexual 96% W, 94% M</a:t>
            </a:r>
          </a:p>
          <a:p>
            <a:r>
              <a:rPr lang="en-US" dirty="0" smtClean="0"/>
              <a:t>Bisexual 2% each</a:t>
            </a:r>
          </a:p>
          <a:p>
            <a:r>
              <a:rPr lang="en-US" dirty="0" smtClean="0"/>
              <a:t>Homosexual 2% W, 4% M</a:t>
            </a:r>
          </a:p>
          <a:p>
            <a:r>
              <a:rPr lang="en-US" dirty="0" smtClean="0"/>
              <a:t>55% of us lived w/ partner outside marriage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76368"/>
            <a:ext cx="7823200" cy="44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Satisfaction by Frequency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2040" b="204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3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A</a:t>
            </a:r>
            <a:r>
              <a:rPr lang="en-US" dirty="0" smtClean="0"/>
              <a:t>ge…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66% W and 50% M report sexual desire “decreasing”</a:t>
            </a:r>
          </a:p>
          <a:p>
            <a:r>
              <a:rPr lang="en-US" dirty="0" smtClean="0"/>
              <a:t>6% W and 2% M “increasing”</a:t>
            </a:r>
          </a:p>
          <a:p>
            <a:r>
              <a:rPr lang="en-US" dirty="0" smtClean="0"/>
              <a:t>38% W and 31% M who are “empty nesters” report increased frequency now that the kids are gone</a:t>
            </a:r>
          </a:p>
          <a:p>
            <a:r>
              <a:rPr lang="en-US" dirty="0" smtClean="0"/>
              <a:t>28% M and 16% W report “they or a partner use Viagra or similar”</a:t>
            </a:r>
          </a:p>
        </p:txBody>
      </p:sp>
    </p:spTree>
    <p:extLst>
      <p:ext uri="{BB962C8B-B14F-4D97-AF65-F5344CB8AC3E}">
        <p14:creationId xmlns:p14="http://schemas.microsoft.com/office/powerpoint/2010/main" val="15094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9693" b="969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6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Between Sexual Satisfaction and Earnings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2392" r="2392"/>
          <a:stretch>
            <a:fillRect/>
          </a:stretch>
        </p:blipFill>
        <p:spPr>
          <a:xfrm>
            <a:off x="457200" y="1387342"/>
            <a:ext cx="8229599" cy="38450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58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1366" y="5342820"/>
            <a:ext cx="4866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Largely Uncorrelated…Phew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913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67040"/>
            <a:ext cx="8229600" cy="2629675"/>
          </a:xfrm>
        </p:spPr>
        <p:txBody>
          <a:bodyPr>
            <a:normAutofit/>
          </a:bodyPr>
          <a:lstStyle/>
          <a:p>
            <a:r>
              <a:rPr lang="en-US" dirty="0" smtClean="0"/>
              <a:t>If You Are Female, You are More Likely to …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Work in </a:t>
            </a:r>
            <a:r>
              <a:rPr lang="en-US" sz="2400" dirty="0"/>
              <a:t>t</a:t>
            </a:r>
            <a:r>
              <a:rPr lang="en-US" sz="2400" dirty="0" smtClean="0"/>
              <a:t>he arts rather than a business career </a:t>
            </a:r>
          </a:p>
          <a:p>
            <a:r>
              <a:rPr lang="en-US" sz="2400" dirty="0" smtClean="0"/>
              <a:t>Work in the home/self-employed</a:t>
            </a:r>
          </a:p>
          <a:p>
            <a:r>
              <a:rPr lang="en-US" sz="2400" dirty="0" smtClean="0"/>
              <a:t>Stepped out to care for the family</a:t>
            </a:r>
          </a:p>
          <a:p>
            <a:r>
              <a:rPr lang="en-US" sz="2400" dirty="0" smtClean="0"/>
              <a:t>Live in a big city 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hose work primarily to help others </a:t>
            </a:r>
          </a:p>
          <a:p>
            <a:r>
              <a:rPr lang="en-US" sz="2400" dirty="0" smtClean="0"/>
              <a:t>Liberal or left wing</a:t>
            </a:r>
          </a:p>
          <a:p>
            <a:r>
              <a:rPr lang="en-US" sz="2400" dirty="0" smtClean="0"/>
              <a:t>Be faithful to your partner </a:t>
            </a:r>
          </a:p>
          <a:p>
            <a:r>
              <a:rPr lang="en-US" sz="2400" dirty="0"/>
              <a:t>Y</a:t>
            </a:r>
            <a:r>
              <a:rPr lang="en-US" sz="2400" dirty="0" smtClean="0"/>
              <a:t>ou are having more sex now that the kids have left the house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7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1070" y="244699"/>
            <a:ext cx="5975798" cy="1043189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FEELINGS ABOUT HARVARD/RADCLIFFE</a:t>
            </a:r>
            <a:endParaRPr lang="en-US" sz="28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" b="5273"/>
          <a:stretch>
            <a:fillRect/>
          </a:stretch>
        </p:blipFill>
        <p:spPr>
          <a:xfrm>
            <a:off x="1792288" y="1455738"/>
            <a:ext cx="5486400" cy="3271837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940526" y="5367337"/>
            <a:ext cx="6988627" cy="1136493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If you want to get (horizontally intimate), go to college.  If you want an education, go to the library.</a:t>
            </a:r>
          </a:p>
          <a:p>
            <a:pPr algn="ctr"/>
            <a:r>
              <a:rPr lang="en-US" sz="2000" dirty="0" smtClean="0"/>
              <a:t>- Frank Zappa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7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ffect of HR degree on My Career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5649" b="56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364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my HR degree on Personal Satisfaction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2524" b="25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999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HR Experience in Hindsight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Fondness, Pride, Gratitude</a:t>
            </a:r>
          </a:p>
          <a:p>
            <a:r>
              <a:rPr lang="en-US" dirty="0" smtClean="0"/>
              <a:t>Lots of mixed emotions…I regret not making more of the opportunities, working harder, being more focused</a:t>
            </a:r>
          </a:p>
          <a:p>
            <a:r>
              <a:rPr lang="en-US" dirty="0"/>
              <a:t>S</a:t>
            </a:r>
            <a:r>
              <a:rPr lang="en-US" dirty="0" smtClean="0"/>
              <a:t>heepishness </a:t>
            </a:r>
            <a:r>
              <a:rPr lang="en-US" dirty="0"/>
              <a:t>over how much the credential is overrated in our </a:t>
            </a:r>
            <a:r>
              <a:rPr lang="en-US" dirty="0" smtClean="0"/>
              <a:t>society</a:t>
            </a:r>
          </a:p>
          <a:p>
            <a:r>
              <a:rPr lang="en-US" dirty="0"/>
              <a:t>I could have learned more if I had had my act together </a:t>
            </a:r>
            <a:r>
              <a:rPr lang="en-US" dirty="0" smtClean="0"/>
              <a:t>more</a:t>
            </a:r>
          </a:p>
          <a:p>
            <a:r>
              <a:rPr lang="en-US" dirty="0"/>
              <a:t>With the </a:t>
            </a:r>
            <a:r>
              <a:rPr lang="en-US" dirty="0" smtClean="0"/>
              <a:t>fondness that comes from the coloring </a:t>
            </a:r>
            <a:r>
              <a:rPr lang="en-US" dirty="0"/>
              <a:t>of time and </a:t>
            </a:r>
            <a:r>
              <a:rPr lang="en-US" dirty="0" smtClean="0"/>
              <a:t>age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1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Friends from HR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882" b="8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674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 Met the Most </a:t>
            </a:r>
            <a:r>
              <a:rPr lang="en-US" dirty="0"/>
              <a:t>S</a:t>
            </a:r>
            <a:r>
              <a:rPr lang="en-US" dirty="0" smtClean="0"/>
              <a:t>timulating </a:t>
            </a:r>
            <a:r>
              <a:rPr lang="en-US" dirty="0"/>
              <a:t>P</a:t>
            </a:r>
            <a:r>
              <a:rPr lang="en-US" dirty="0" smtClean="0"/>
              <a:t>eople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1039" b="10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631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Harvard Doing </a:t>
            </a:r>
            <a:r>
              <a:rPr lang="en-US" dirty="0"/>
              <a:t>T</a:t>
            </a:r>
            <a:r>
              <a:rPr lang="en-US" dirty="0" smtClean="0"/>
              <a:t>oday?</a:t>
            </a:r>
            <a:br>
              <a:rPr lang="en-US" dirty="0" smtClean="0"/>
            </a:br>
            <a:r>
              <a:rPr lang="en-US" dirty="0" smtClean="0"/>
              <a:t>Harvard Parents Are Impressed!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2225" b="222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2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535577"/>
            <a:ext cx="5486400" cy="718457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AGING</a:t>
            </a:r>
            <a:endParaRPr lang="en-US" sz="2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4" b="15934"/>
          <a:stretch>
            <a:fillRect/>
          </a:stretch>
        </p:blipFill>
        <p:spPr>
          <a:xfrm>
            <a:off x="1792288" y="1924050"/>
            <a:ext cx="5486400" cy="280352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66206" y="5367338"/>
            <a:ext cx="7680959" cy="80486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2400" dirty="0"/>
              <a:t>I absolutely refuse to reveal my age. What am I – a car?</a:t>
            </a:r>
          </a:p>
          <a:p>
            <a:pPr algn="ctr"/>
            <a:r>
              <a:rPr lang="en-US" sz="2400" dirty="0"/>
              <a:t>- Cyndi </a:t>
            </a:r>
            <a:r>
              <a:rPr lang="en-US" sz="2400" dirty="0" err="1"/>
              <a:t>Lauper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66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4182" y="1924152"/>
            <a:ext cx="81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45% of Us </a:t>
            </a:r>
            <a:r>
              <a:rPr lang="en-US" dirty="0"/>
              <a:t>A</a:t>
            </a:r>
            <a:r>
              <a:rPr lang="en-US" dirty="0" smtClean="0"/>
              <a:t>re “Empty </a:t>
            </a:r>
            <a:r>
              <a:rPr lang="en-US" dirty="0"/>
              <a:t>N</a:t>
            </a:r>
            <a:r>
              <a:rPr lang="en-US" dirty="0" smtClean="0"/>
              <a:t>esters”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5146" b="514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2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Sandwich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13% W and 11% M report caring (now or previously) for a seriously ill partner</a:t>
            </a:r>
          </a:p>
          <a:p>
            <a:r>
              <a:rPr lang="en-US" dirty="0" smtClean="0"/>
              <a:t>3% W and 2% men have had a partner die</a:t>
            </a:r>
          </a:p>
          <a:p>
            <a:r>
              <a:rPr lang="en-US" dirty="0" smtClean="0"/>
              <a:t>30% M and 39% W have both parents alive</a:t>
            </a:r>
          </a:p>
          <a:p>
            <a:r>
              <a:rPr lang="en-US" dirty="0" smtClean="0"/>
              <a:t>29% M and 25% W have neither parent alive</a:t>
            </a:r>
          </a:p>
          <a:p>
            <a:r>
              <a:rPr lang="en-US" dirty="0" smtClean="0"/>
              <a:t>31% W and 12% M have reshaped a career to care for a parent</a:t>
            </a:r>
          </a:p>
          <a:p>
            <a:r>
              <a:rPr lang="en-US" dirty="0" smtClean="0"/>
              <a:t>26% W and 17% M responsible for caring for a parent, i.e. visit, help fund, executor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3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440 responses</a:t>
            </a:r>
          </a:p>
          <a:p>
            <a:r>
              <a:rPr lang="en-US" smtClean="0"/>
              <a:t>32</a:t>
            </a:r>
            <a:r>
              <a:rPr lang="en-US" dirty="0" smtClean="0"/>
              <a:t>% Female</a:t>
            </a:r>
          </a:p>
          <a:p>
            <a:r>
              <a:rPr lang="en-US" dirty="0" smtClean="0"/>
              <a:t>86% white, 6% African American, 5% Asian, 3% Hispanic, 1% Native American</a:t>
            </a:r>
          </a:p>
          <a:p>
            <a:r>
              <a:rPr lang="en-US" dirty="0" smtClean="0"/>
              <a:t>3.2% homosexual (2% W, 4% M), 1.5% Bisexual, 95% heterosexual</a:t>
            </a:r>
          </a:p>
          <a:p>
            <a:r>
              <a:rPr lang="en-US" dirty="0" smtClean="0"/>
              <a:t>Atheist and Agnostic 30%, Protestant 26%, Jewish 21%, Catholic 18%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8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Caring for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call them </a:t>
            </a:r>
            <a:r>
              <a:rPr lang="en-US" dirty="0" smtClean="0"/>
              <a:t>daily</a:t>
            </a:r>
          </a:p>
          <a:p>
            <a:r>
              <a:rPr lang="en-US" dirty="0"/>
              <a:t>Worry, worry, worry</a:t>
            </a:r>
            <a:endParaRPr lang="en-US" dirty="0" smtClean="0"/>
          </a:p>
          <a:p>
            <a:r>
              <a:rPr lang="en-US" dirty="0" smtClean="0"/>
              <a:t>Every </a:t>
            </a:r>
            <a:r>
              <a:rPr lang="en-US" dirty="0"/>
              <a:t>6 weeks I pack up my work and my computer, and take it with me the 1800 miles to my parents' place. During the ~5 days I spend with them, I telecommute to my job so I can spend the evenings and weekends with my parents, doing chores, helping with anything they can't handle on their own, lavishing them with love and appreciation.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7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19% W and 8% M are retired = less than 20 hours per week of paid work</a:t>
            </a:r>
          </a:p>
          <a:p>
            <a:r>
              <a:rPr lang="en-US" dirty="0" smtClean="0"/>
              <a:t>58% of those not retired are excited by the prospect of freedom and flexibility</a:t>
            </a:r>
          </a:p>
          <a:p>
            <a:r>
              <a:rPr lang="en-US" dirty="0" smtClean="0"/>
              <a:t>36% M and 42% W are concerned about the financial dimension </a:t>
            </a:r>
          </a:p>
          <a:p>
            <a:r>
              <a:rPr lang="en-US" dirty="0" smtClean="0"/>
              <a:t>22% W 11% M $$$ issues are the main reason they are not retired now</a:t>
            </a:r>
          </a:p>
          <a:p>
            <a:r>
              <a:rPr lang="en-US" dirty="0" smtClean="0"/>
              <a:t>75% want to travel, 65% spend more time with  friends and family/devote time to a hobby/interest</a:t>
            </a:r>
          </a:p>
          <a:p>
            <a:r>
              <a:rPr lang="en-US" dirty="0" smtClean="0"/>
              <a:t>22% have an idea for a new business</a:t>
            </a:r>
          </a:p>
          <a:p>
            <a:r>
              <a:rPr lang="en-US" dirty="0" smtClean="0"/>
              <a:t>54% want to support a social / political cause</a:t>
            </a:r>
          </a:p>
          <a:p>
            <a:r>
              <a:rPr lang="en-US" dirty="0" smtClean="0"/>
              <a:t>65% don’t intend to 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 Retirees </a:t>
            </a:r>
            <a:r>
              <a:rPr lang="en-US" dirty="0"/>
              <a:t>F</a:t>
            </a:r>
            <a:r>
              <a:rPr lang="en-US" dirty="0" smtClean="0"/>
              <a:t>eel about It?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3997" b="399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8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in Retirement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structure</a:t>
            </a:r>
          </a:p>
          <a:p>
            <a:r>
              <a:rPr lang="en-US" dirty="0" smtClean="0"/>
              <a:t>Getting used to lack of income</a:t>
            </a:r>
          </a:p>
          <a:p>
            <a:r>
              <a:rPr lang="en-US" dirty="0" smtClean="0"/>
              <a:t>Trying to describe my status to my dad</a:t>
            </a:r>
          </a:p>
          <a:p>
            <a:r>
              <a:rPr lang="en-US" dirty="0" smtClean="0"/>
              <a:t>Absence of secretary</a:t>
            </a:r>
          </a:p>
          <a:p>
            <a:r>
              <a:rPr lang="en-US" dirty="0" smtClean="0"/>
              <a:t>Harvard asking for money</a:t>
            </a:r>
          </a:p>
          <a:p>
            <a:r>
              <a:rPr lang="en-US" dirty="0" smtClean="0"/>
              <a:t>Staying motivated</a:t>
            </a:r>
          </a:p>
          <a:p>
            <a:r>
              <a:rPr lang="en-US" dirty="0" smtClean="0"/>
              <a:t>Feeling relevant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9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from Retired </a:t>
            </a:r>
            <a:r>
              <a:rPr lang="en-US" dirty="0"/>
              <a:t>C</a:t>
            </a:r>
            <a:r>
              <a:rPr lang="en-US" dirty="0" smtClean="0"/>
              <a:t>lassmates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volunteer for everything</a:t>
            </a:r>
          </a:p>
          <a:p>
            <a:r>
              <a:rPr lang="en-US" dirty="0" smtClean="0"/>
              <a:t>Pursue joy</a:t>
            </a:r>
          </a:p>
          <a:p>
            <a:r>
              <a:rPr lang="en-US" dirty="0" smtClean="0"/>
              <a:t>Have structure/a plan</a:t>
            </a:r>
          </a:p>
          <a:p>
            <a:r>
              <a:rPr lang="en-US" dirty="0" smtClean="0"/>
              <a:t>Go for it</a:t>
            </a:r>
          </a:p>
          <a:p>
            <a:r>
              <a:rPr lang="en-US" dirty="0" smtClean="0"/>
              <a:t>Do it</a:t>
            </a:r>
          </a:p>
          <a:p>
            <a:r>
              <a:rPr lang="en-US" dirty="0" smtClean="0"/>
              <a:t>Works better for people who are self-motivated</a:t>
            </a:r>
          </a:p>
          <a:p>
            <a:r>
              <a:rPr lang="en-US" dirty="0" smtClean="0"/>
              <a:t>Be sure you are really ready to end your career, not just take a break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2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Retirement Time Horizon for Those Still 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11%W and 6% M would like to retire NOW</a:t>
            </a:r>
          </a:p>
          <a:p>
            <a:r>
              <a:rPr lang="en-US" dirty="0" smtClean="0"/>
              <a:t>16% in the next 5 years</a:t>
            </a:r>
          </a:p>
          <a:p>
            <a:r>
              <a:rPr lang="en-US" dirty="0" smtClean="0"/>
              <a:t>32% in the 5 years after that</a:t>
            </a:r>
          </a:p>
          <a:p>
            <a:r>
              <a:rPr lang="en-US" dirty="0" smtClean="0"/>
              <a:t>13% W and 10% M plan never to retire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1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2288" y="418012"/>
            <a:ext cx="5486400" cy="82296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HAPPIEST PEOPLE</a:t>
            </a:r>
            <a:endParaRPr lang="en-US" sz="28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32857" y="5367337"/>
            <a:ext cx="5786846" cy="104652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/>
              <a:t>Happiness often sneaks in through the door you didn’t know you left open.</a:t>
            </a:r>
          </a:p>
          <a:p>
            <a:pPr algn="ctr"/>
            <a:r>
              <a:rPr lang="en-US" sz="2000" dirty="0"/>
              <a:t>- John Barrymore</a:t>
            </a:r>
          </a:p>
          <a:p>
            <a:endParaRPr lang="en-US" dirty="0"/>
          </a:p>
        </p:txBody>
      </p:sp>
      <p:pic>
        <p:nvPicPr>
          <p:cNvPr id="6" name="Picture Placeholder 5" descr="images2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2" b="9012"/>
          <a:stretch>
            <a:fillRect/>
          </a:stretch>
        </p:blipFill>
        <p:spPr>
          <a:xfrm>
            <a:off x="1792288" y="1240972"/>
            <a:ext cx="5486400" cy="3639003"/>
          </a:xfrm>
        </p:spPr>
      </p:pic>
    </p:spTree>
    <p:extLst>
      <p:ext uri="{BB962C8B-B14F-4D97-AF65-F5344CB8AC3E}">
        <p14:creationId xmlns:p14="http://schemas.microsoft.com/office/powerpoint/2010/main" val="108521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79% are “Very Happy” or “Happy”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4789" r="478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9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for $$$ </a:t>
            </a:r>
            <a:r>
              <a:rPr lang="en-US" dirty="0"/>
              <a:t>S</a:t>
            </a:r>
            <a:r>
              <a:rPr lang="en-US" dirty="0" smtClean="0"/>
              <a:t>eems to Help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875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Happiness with Work </a:t>
            </a:r>
            <a:r>
              <a:rPr lang="en-US" dirty="0"/>
              <a:t>M</a:t>
            </a:r>
            <a:r>
              <a:rPr lang="en-US" dirty="0" smtClean="0"/>
              <a:t>atters A 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78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l="331" r="3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600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796834"/>
            <a:ext cx="5486400" cy="54864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Marriage, Children, Lifestyle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Adults are obsolete children.</a:t>
            </a:r>
          </a:p>
          <a:p>
            <a:pPr algn="ctr"/>
            <a:r>
              <a:rPr lang="en-US" sz="2000" dirty="0" smtClean="0"/>
              <a:t>                                 - Dr. Seuss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2442753" y="1788432"/>
            <a:ext cx="4208917" cy="3156688"/>
          </a:xfrm>
        </p:spPr>
      </p:pic>
    </p:spTree>
    <p:extLst>
      <p:ext uri="{BB962C8B-B14F-4D97-AF65-F5344CB8AC3E}">
        <p14:creationId xmlns:p14="http://schemas.microsoft.com/office/powerpoint/2010/main" val="359455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Doesn’t (perfectly) Correlate with Happiness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24" b="2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6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Volunteering Does Help with Happiness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4686" b="468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5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13"/>
            <a:ext cx="8229600" cy="1742949"/>
          </a:xfrm>
        </p:spPr>
        <p:txBody>
          <a:bodyPr>
            <a:normAutofit/>
          </a:bodyPr>
          <a:lstStyle/>
          <a:p>
            <a:r>
              <a:rPr lang="en-US" dirty="0" smtClean="0"/>
              <a:t>A Common </a:t>
            </a:r>
            <a:r>
              <a:rPr lang="en-US" dirty="0"/>
              <a:t>P</a:t>
            </a:r>
            <a:r>
              <a:rPr lang="en-US" dirty="0" smtClean="0"/>
              <a:t>rocedure Increases Being “Very </a:t>
            </a:r>
            <a:r>
              <a:rPr lang="en-US" dirty="0"/>
              <a:t>H</a:t>
            </a:r>
            <a:r>
              <a:rPr lang="en-US" dirty="0" smtClean="0"/>
              <a:t>appy”</a:t>
            </a:r>
            <a:br>
              <a:rPr lang="en-US" dirty="0" smtClean="0"/>
            </a:b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5394" r="5394"/>
          <a:stretch>
            <a:fillRect/>
          </a:stretch>
        </p:blipFill>
        <p:spPr>
          <a:xfrm>
            <a:off x="585989" y="1635617"/>
            <a:ext cx="7115577" cy="43974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81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59609" y="6226388"/>
            <a:ext cx="823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Percentage Undergoing Voluntary Sterilization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869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Marriage Has a Big Happiness Impact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866" r="86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2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Having a Happy Marriage is Even Better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6935" r="693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9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Healthy, Very Happy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5898" r="589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2288" y="605307"/>
            <a:ext cx="5486400" cy="695459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  OPEN-ENDED QUESTIONS</a:t>
            </a:r>
            <a:endParaRPr lang="en-US" sz="2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9" b="21279"/>
          <a:stretch>
            <a:fillRect/>
          </a:stretch>
        </p:blipFill>
        <p:spPr>
          <a:xfrm>
            <a:off x="1858940" y="1789612"/>
            <a:ext cx="5524480" cy="3043646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Time is long but life is short.</a:t>
            </a:r>
          </a:p>
          <a:p>
            <a:pPr algn="ctr"/>
            <a:r>
              <a:rPr lang="en-US" sz="2000" dirty="0" smtClean="0"/>
              <a:t>- Stevie Wonder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9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Q</a:t>
            </a:r>
            <a:r>
              <a:rPr lang="en-US" dirty="0" smtClean="0"/>
              <a:t>uestions We Asked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Biggest surprise of the last 35 years</a:t>
            </a:r>
          </a:p>
          <a:p>
            <a:r>
              <a:rPr lang="en-US" dirty="0" smtClean="0"/>
              <a:t>Biggest disappointment of the last 35 years</a:t>
            </a:r>
          </a:p>
          <a:p>
            <a:r>
              <a:rPr lang="en-US" dirty="0" smtClean="0"/>
              <a:t>What change would make the biggest contribution to your happiness?</a:t>
            </a:r>
          </a:p>
          <a:p>
            <a:r>
              <a:rPr lang="en-US" dirty="0" smtClean="0"/>
              <a:t>How are things different from what you imaged in 1979? What do you wish you had known in 1979?</a:t>
            </a:r>
          </a:p>
          <a:p>
            <a:r>
              <a:rPr lang="en-US" dirty="0" smtClean="0"/>
              <a:t>Advice for an entering Harvard frosh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0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Biggest Surprise: The Last 35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durable the impact Harvard's cachet has had throughout my working career and personal </a:t>
            </a:r>
            <a:r>
              <a:rPr lang="en-US" dirty="0" smtClean="0"/>
              <a:t>life</a:t>
            </a:r>
          </a:p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little control we have and how one event can change </a:t>
            </a:r>
            <a:r>
              <a:rPr lang="en-US" dirty="0" smtClean="0"/>
              <a:t>everything</a:t>
            </a:r>
          </a:p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quickly the time has </a:t>
            </a:r>
            <a:r>
              <a:rPr lang="en-US" dirty="0" smtClean="0"/>
              <a:t>passed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world works the way they said it </a:t>
            </a:r>
            <a:r>
              <a:rPr lang="en-US" dirty="0" smtClean="0"/>
              <a:t>did</a:t>
            </a:r>
          </a:p>
          <a:p>
            <a:r>
              <a:rPr lang="en-US" dirty="0"/>
              <a:t>How liberal I have become</a:t>
            </a:r>
          </a:p>
          <a:p>
            <a:r>
              <a:rPr lang="en-US" dirty="0"/>
              <a:t>How flexible my definition of old can be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Surprise: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good my husband still looks/how much I love my wife</a:t>
            </a:r>
          </a:p>
          <a:p>
            <a:r>
              <a:rPr lang="en-US" dirty="0"/>
              <a:t>Being able to marry my same gendered partner</a:t>
            </a:r>
          </a:p>
          <a:p>
            <a:r>
              <a:rPr lang="en-US" dirty="0"/>
              <a:t>I’m single/I’m divorced/I’m married/I’m remarried</a:t>
            </a:r>
          </a:p>
          <a:p>
            <a:r>
              <a:rPr lang="en-US" dirty="0" smtClean="0"/>
              <a:t>How </a:t>
            </a:r>
            <a:r>
              <a:rPr lang="en-US" dirty="0"/>
              <a:t>hard it </a:t>
            </a:r>
            <a:r>
              <a:rPr lang="en-US" dirty="0" smtClean="0"/>
              <a:t>is </a:t>
            </a:r>
            <a:r>
              <a:rPr lang="en-US" dirty="0"/>
              <a:t>to balance work/family life </a:t>
            </a:r>
          </a:p>
          <a:p>
            <a:r>
              <a:rPr lang="en-US" dirty="0" smtClean="0"/>
              <a:t>How happy I have been without </a:t>
            </a:r>
            <a:r>
              <a:rPr lang="en-US" dirty="0"/>
              <a:t>kids, </a:t>
            </a:r>
            <a:r>
              <a:rPr lang="en-US" dirty="0" smtClean="0"/>
              <a:t>although </a:t>
            </a:r>
            <a:r>
              <a:rPr lang="en-US" dirty="0"/>
              <a:t>I </a:t>
            </a:r>
            <a:r>
              <a:rPr lang="en-US" dirty="0" smtClean="0"/>
              <a:t>had wanted to </a:t>
            </a:r>
            <a:r>
              <a:rPr lang="en-US" dirty="0"/>
              <a:t>be a </a:t>
            </a:r>
            <a:r>
              <a:rPr lang="en-US" dirty="0" smtClean="0"/>
              <a:t>mother</a:t>
            </a:r>
          </a:p>
          <a:p>
            <a:r>
              <a:rPr lang="en-US" dirty="0"/>
              <a:t>How much I </a:t>
            </a:r>
            <a:r>
              <a:rPr lang="en-US" dirty="0" smtClean="0"/>
              <a:t>have enjoyed </a:t>
            </a:r>
            <a:r>
              <a:rPr lang="en-US" dirty="0"/>
              <a:t>being </a:t>
            </a:r>
            <a:r>
              <a:rPr lang="en-US" dirty="0" smtClean="0"/>
              <a:t>a parent</a:t>
            </a:r>
          </a:p>
          <a:p>
            <a:r>
              <a:rPr lang="en-US" dirty="0" smtClean="0"/>
              <a:t>How </a:t>
            </a:r>
            <a:r>
              <a:rPr lang="en-US" dirty="0"/>
              <a:t>much I </a:t>
            </a:r>
            <a:r>
              <a:rPr lang="en-US" dirty="0" smtClean="0"/>
              <a:t>want </a:t>
            </a:r>
            <a:r>
              <a:rPr lang="en-US" dirty="0"/>
              <a:t>to spend time with my </a:t>
            </a:r>
            <a:r>
              <a:rPr lang="en-US" dirty="0" smtClean="0"/>
              <a:t>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2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Relationship Status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 84% M and 69% W </a:t>
            </a:r>
            <a:r>
              <a:rPr lang="en-US" sz="2800" u="sng" dirty="0" smtClean="0"/>
              <a:t>currently</a:t>
            </a:r>
            <a:r>
              <a:rPr lang="en-US" sz="2800" dirty="0" smtClean="0"/>
              <a:t> married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 16% M  &amp; 31% W </a:t>
            </a:r>
            <a:r>
              <a:rPr lang="en-US" sz="2800" u="sng" dirty="0" smtClean="0"/>
              <a:t>currently</a:t>
            </a:r>
            <a:r>
              <a:rPr lang="en-US" sz="2800" dirty="0" smtClean="0"/>
              <a:t> </a:t>
            </a:r>
            <a:r>
              <a:rPr lang="en-US" sz="2800" u="sng" dirty="0" smtClean="0"/>
              <a:t>not</a:t>
            </a:r>
            <a:r>
              <a:rPr lang="en-US" sz="2800" dirty="0" smtClean="0"/>
              <a:t> married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 Of the </a:t>
            </a:r>
            <a:r>
              <a:rPr lang="en-US" sz="2800" u="sng" dirty="0" smtClean="0"/>
              <a:t>not</a:t>
            </a:r>
            <a:r>
              <a:rPr lang="en-US" sz="2800" dirty="0" smtClean="0"/>
              <a:t> married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 3</a:t>
            </a:r>
            <a:r>
              <a:rPr lang="en-US" sz="2400" dirty="0"/>
              <a:t>% of Men, 13% of Women, Never </a:t>
            </a:r>
            <a:r>
              <a:rPr lang="en-US" sz="2400" dirty="0" smtClean="0"/>
              <a:t>Married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 4% </a:t>
            </a:r>
            <a:r>
              <a:rPr lang="en-US" sz="2400" dirty="0"/>
              <a:t>of Men and Women Separated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 5% of Men and 9% Women Divorced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 1% M 2% W Widowed</a:t>
            </a:r>
            <a:endParaRPr lang="en-US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 3</a:t>
            </a:r>
            <a:r>
              <a:rPr lang="en-US" sz="2400" dirty="0" smtClean="0"/>
              <a:t>% of Men and Women Living with Partner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6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Surprise: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I'm </a:t>
            </a:r>
            <a:r>
              <a:rPr lang="en-US" dirty="0"/>
              <a:t>not rich and </a:t>
            </a:r>
            <a:r>
              <a:rPr lang="en-US" dirty="0" smtClean="0"/>
              <a:t>famous</a:t>
            </a:r>
          </a:p>
          <a:p>
            <a:r>
              <a:rPr lang="en-US" dirty="0"/>
              <a:t>I'm richer than I ever thought I </a:t>
            </a:r>
            <a:r>
              <a:rPr lang="en-US" dirty="0" smtClean="0"/>
              <a:t>would be</a:t>
            </a:r>
          </a:p>
          <a:p>
            <a:r>
              <a:rPr lang="en-US" dirty="0"/>
              <a:t>I have circled back to my true passion late in life and </a:t>
            </a:r>
            <a:r>
              <a:rPr lang="en-US" dirty="0" smtClean="0"/>
              <a:t>succeeded</a:t>
            </a:r>
          </a:p>
          <a:p>
            <a:r>
              <a:rPr lang="en-US" dirty="0" smtClean="0"/>
              <a:t>Careers are hard/careers are fulfilling</a:t>
            </a:r>
          </a:p>
          <a:p>
            <a:r>
              <a:rPr lang="en-US" dirty="0" smtClean="0"/>
              <a:t>That I enjoy teaching 5</a:t>
            </a:r>
            <a:r>
              <a:rPr lang="en-US" baseline="30000" dirty="0" smtClean="0"/>
              <a:t>th</a:t>
            </a:r>
            <a:r>
              <a:rPr lang="en-US" dirty="0" smtClean="0"/>
              <a:t> and 6</a:t>
            </a:r>
            <a:r>
              <a:rPr lang="en-US" baseline="30000" dirty="0" smtClean="0"/>
              <a:t>th</a:t>
            </a:r>
            <a:r>
              <a:rPr lang="en-US" dirty="0" smtClean="0"/>
              <a:t> graders as much as college students</a:t>
            </a:r>
          </a:p>
          <a:p>
            <a:r>
              <a:rPr lang="en-US" dirty="0" smtClean="0"/>
              <a:t>The role of luck and serendipity in my career</a:t>
            </a:r>
          </a:p>
          <a:p>
            <a:r>
              <a:rPr lang="en-US" dirty="0" smtClean="0"/>
              <a:t>How </a:t>
            </a:r>
            <a:r>
              <a:rPr lang="en-US" dirty="0"/>
              <a:t>much time I've spent working for people who went to MIT!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1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Surprise: The World Around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uccess </a:t>
            </a:r>
            <a:r>
              <a:rPr lang="en-US" dirty="0"/>
              <a:t>of Fox </a:t>
            </a:r>
            <a:r>
              <a:rPr lang="en-US" dirty="0" smtClean="0"/>
              <a:t>News</a:t>
            </a:r>
          </a:p>
          <a:p>
            <a:r>
              <a:rPr lang="en-US" dirty="0" smtClean="0"/>
              <a:t>A black president</a:t>
            </a:r>
          </a:p>
          <a:p>
            <a:r>
              <a:rPr lang="en-US" dirty="0" smtClean="0"/>
              <a:t>9/11</a:t>
            </a:r>
          </a:p>
          <a:p>
            <a:r>
              <a:rPr lang="en-US" dirty="0"/>
              <a:t>The </a:t>
            </a:r>
            <a:r>
              <a:rPr lang="en-US" dirty="0" smtClean="0"/>
              <a:t>peaceful demise </a:t>
            </a:r>
            <a:r>
              <a:rPr lang="en-US" dirty="0"/>
              <a:t>of the Soviet </a:t>
            </a:r>
            <a:r>
              <a:rPr lang="en-US" dirty="0" smtClean="0"/>
              <a:t>Union</a:t>
            </a:r>
          </a:p>
          <a:p>
            <a:r>
              <a:rPr lang="en-US" dirty="0" smtClean="0"/>
              <a:t>The Internet/Internet porn</a:t>
            </a:r>
          </a:p>
          <a:p>
            <a:r>
              <a:rPr lang="en-US" dirty="0" smtClean="0"/>
              <a:t>Bush winning in 2000, and again in 2004</a:t>
            </a:r>
          </a:p>
          <a:p>
            <a:r>
              <a:rPr lang="en-US" dirty="0" smtClean="0"/>
              <a:t>We have the technology today that </a:t>
            </a:r>
            <a:r>
              <a:rPr lang="en-US" i="1" dirty="0" smtClean="0"/>
              <a:t>Star Trek </a:t>
            </a:r>
            <a:r>
              <a:rPr lang="en-US" dirty="0" smtClean="0"/>
              <a:t>imagined we would have in 2300</a:t>
            </a:r>
          </a:p>
          <a:p>
            <a:r>
              <a:rPr lang="en-US" dirty="0"/>
              <a:t>Red Sox winning not 1 but 3 </a:t>
            </a:r>
            <a:r>
              <a:rPr lang="en-US" dirty="0" smtClean="0"/>
              <a:t>championships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Disappointment: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</a:t>
            </a:r>
            <a:r>
              <a:rPr lang="en-US" dirty="0"/>
              <a:t>people can be so </a:t>
            </a:r>
            <a:r>
              <a:rPr lang="en-US" dirty="0" smtClean="0"/>
              <a:t>underhanded and dishonest </a:t>
            </a:r>
            <a:r>
              <a:rPr lang="en-US" dirty="0"/>
              <a:t>when large </a:t>
            </a:r>
            <a:r>
              <a:rPr lang="en-US" dirty="0" smtClean="0"/>
              <a:t>sums </a:t>
            </a:r>
            <a:r>
              <a:rPr lang="en-US" dirty="0"/>
              <a:t>of </a:t>
            </a:r>
            <a:r>
              <a:rPr lang="en-US" dirty="0" smtClean="0"/>
              <a:t>money are involved</a:t>
            </a:r>
          </a:p>
          <a:p>
            <a:r>
              <a:rPr lang="en-US" dirty="0" smtClean="0"/>
              <a:t>I </a:t>
            </a:r>
            <a:r>
              <a:rPr lang="en-US" dirty="0"/>
              <a:t>didn't find a way to make my career more satisfying or intellectually </a:t>
            </a:r>
            <a:r>
              <a:rPr lang="en-US" dirty="0" smtClean="0"/>
              <a:t>challenging</a:t>
            </a:r>
          </a:p>
          <a:p>
            <a:r>
              <a:rPr lang="en-US" dirty="0"/>
              <a:t>Being d</a:t>
            </a:r>
            <a:r>
              <a:rPr lang="en-US" dirty="0" smtClean="0"/>
              <a:t>ownsized</a:t>
            </a:r>
          </a:p>
          <a:p>
            <a:r>
              <a:rPr lang="en-US" dirty="0" smtClean="0"/>
              <a:t>Self-imposed </a:t>
            </a:r>
            <a:r>
              <a:rPr lang="en-US" dirty="0"/>
              <a:t>pressure to accomplish goals instead of enjoying the journey </a:t>
            </a:r>
            <a:r>
              <a:rPr lang="en-US" dirty="0" smtClean="0"/>
              <a:t>more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realization that the only way to be </a:t>
            </a:r>
            <a:r>
              <a:rPr lang="en-US" dirty="0" smtClean="0"/>
              <a:t>a successful </a:t>
            </a:r>
            <a:r>
              <a:rPr lang="en-US" dirty="0"/>
              <a:t>and respected </a:t>
            </a:r>
            <a:r>
              <a:rPr lang="en-US" dirty="0" smtClean="0"/>
              <a:t>woman in </a:t>
            </a:r>
            <a:r>
              <a:rPr lang="en-US" dirty="0"/>
              <a:t>the </a:t>
            </a:r>
            <a:r>
              <a:rPr lang="en-US" dirty="0" smtClean="0"/>
              <a:t>workplace is </a:t>
            </a:r>
            <a:r>
              <a:rPr lang="en-US" dirty="0"/>
              <a:t>to be </a:t>
            </a:r>
            <a:r>
              <a:rPr lang="en-US" dirty="0" smtClean="0"/>
              <a:t>nasty and self-centered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7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Disappointment: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That I didn't structure my life to play with my family </a:t>
            </a:r>
            <a:r>
              <a:rPr lang="en-US" dirty="0" smtClean="0"/>
              <a:t>more</a:t>
            </a:r>
          </a:p>
          <a:p>
            <a:r>
              <a:rPr lang="en-US" dirty="0"/>
              <a:t>T</a:t>
            </a:r>
            <a:r>
              <a:rPr lang="en-US" dirty="0" smtClean="0"/>
              <a:t>hat </a:t>
            </a:r>
            <a:r>
              <a:rPr lang="en-US" dirty="0"/>
              <a:t>my children have special needs and I worry about their ability to become </a:t>
            </a:r>
            <a:r>
              <a:rPr lang="en-US" dirty="0" smtClean="0"/>
              <a:t>independent</a:t>
            </a:r>
          </a:p>
          <a:p>
            <a:r>
              <a:rPr lang="en-US" dirty="0" smtClean="0"/>
              <a:t>The death of my partner/the loss of my child</a:t>
            </a:r>
          </a:p>
          <a:p>
            <a:r>
              <a:rPr lang="en-US" dirty="0"/>
              <a:t>I fret incessantly over our lovely adult </a:t>
            </a:r>
            <a:r>
              <a:rPr lang="en-US" dirty="0" smtClean="0"/>
              <a:t>children; I </a:t>
            </a:r>
            <a:r>
              <a:rPr lang="en-US" dirty="0"/>
              <a:t>am shocked and disappointed that life is not as easy for their generation as it was for </a:t>
            </a:r>
            <a:r>
              <a:rPr lang="en-US" dirty="0" smtClean="0"/>
              <a:t>ours</a:t>
            </a:r>
          </a:p>
          <a:p>
            <a:r>
              <a:rPr lang="en-US" dirty="0"/>
              <a:t>I failed in a </a:t>
            </a:r>
            <a:r>
              <a:rPr lang="en-US" dirty="0" smtClean="0"/>
              <a:t>marriage/I’m single</a:t>
            </a:r>
          </a:p>
          <a:p>
            <a:r>
              <a:rPr lang="en-US" dirty="0" smtClean="0"/>
              <a:t>Not </a:t>
            </a:r>
            <a:r>
              <a:rPr lang="en-US" dirty="0"/>
              <a:t>marrying the love of my life when I </a:t>
            </a:r>
            <a:r>
              <a:rPr lang="en-US" dirty="0" smtClean="0"/>
              <a:t>could</a:t>
            </a:r>
          </a:p>
          <a:p>
            <a:r>
              <a:rPr lang="en-US" dirty="0" smtClean="0"/>
              <a:t>Not keeping up with college friends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2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Biggest Disappointment:  The World </a:t>
            </a:r>
            <a:br>
              <a:rPr lang="en-US" dirty="0" smtClean="0"/>
            </a:br>
            <a:r>
              <a:rPr lang="en-US" dirty="0" smtClean="0"/>
              <a:t>Around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</a:t>
            </a:r>
            <a:r>
              <a:rPr lang="en-US" dirty="0" smtClean="0"/>
              <a:t>ur </a:t>
            </a:r>
            <a:r>
              <a:rPr lang="en-US" dirty="0"/>
              <a:t>country's political </a:t>
            </a:r>
            <a:r>
              <a:rPr lang="en-US" dirty="0" smtClean="0"/>
              <a:t>leadership</a:t>
            </a:r>
          </a:p>
          <a:p>
            <a:r>
              <a:rPr lang="en-US" dirty="0"/>
              <a:t>How vapid and coarse American culture and society have </a:t>
            </a:r>
            <a:r>
              <a:rPr lang="en-US" dirty="0" smtClean="0"/>
              <a:t>become</a:t>
            </a:r>
          </a:p>
          <a:p>
            <a:r>
              <a:rPr lang="en-US" dirty="0" smtClean="0"/>
              <a:t>that </a:t>
            </a:r>
            <a:r>
              <a:rPr lang="en-US" dirty="0"/>
              <a:t>technology has been directed way too much to creating useless distractions that make the technologists a lot of money and make the rest of us passive consumers of crap</a:t>
            </a:r>
          </a:p>
          <a:p>
            <a:r>
              <a:rPr lang="en-US" dirty="0" smtClean="0"/>
              <a:t>The </a:t>
            </a:r>
            <a:r>
              <a:rPr lang="en-US" dirty="0"/>
              <a:t>corruption of people in powerful positions in </a:t>
            </a:r>
            <a:r>
              <a:rPr lang="en-US" dirty="0" smtClean="0"/>
              <a:t>society</a:t>
            </a:r>
          </a:p>
          <a:p>
            <a:r>
              <a:rPr lang="en-US" dirty="0" smtClean="0"/>
              <a:t>The failure to deal with climate change</a:t>
            </a:r>
            <a:endParaRPr lang="en-US" dirty="0"/>
          </a:p>
          <a:p>
            <a:r>
              <a:rPr lang="en-US" dirty="0" smtClean="0"/>
              <a:t>The decline in social and economic justice</a:t>
            </a:r>
          </a:p>
          <a:p>
            <a:r>
              <a:rPr lang="en-US" dirty="0" smtClean="0"/>
              <a:t>The re-election of President Obama</a:t>
            </a:r>
          </a:p>
          <a:p>
            <a:r>
              <a:rPr lang="en-US" dirty="0" smtClean="0"/>
              <a:t>Success of Fox News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8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Someone Who Had a Lot to 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way we rolled back the energy independence and conservation goals of the Carter era. If we'd stuck with them we would be in a MUCH better situation now. I also think Gore was lawfully elected President and the Supreme Court was wrong to intervene and put GW Bush in power. Having said all that, I obey duly constituted authority and this whole thing where the right wing noise machine is encouraging people to consider our government illegitimate is super un-helpful. Certain problems are best </a:t>
            </a:r>
            <a:r>
              <a:rPr lang="en-US" dirty="0" smtClean="0"/>
              <a:t>tackled </a:t>
            </a:r>
            <a:r>
              <a:rPr lang="en-US" dirty="0"/>
              <a:t>by the public sector. (</a:t>
            </a:r>
            <a:r>
              <a:rPr lang="en-US" dirty="0" smtClean="0"/>
              <a:t>rant)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8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Someone Who Spoke for Many of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I’m disappointed that </a:t>
            </a:r>
            <a:r>
              <a:rPr lang="en-US" dirty="0"/>
              <a:t>I didn't make more money sooner. It's minor, because I have made quite a bit of money, but given what I do and how well I </a:t>
            </a:r>
            <a:r>
              <a:rPr lang="en-US" dirty="0" smtClean="0"/>
              <a:t>do </a:t>
            </a:r>
            <a:r>
              <a:rPr lang="en-US" dirty="0"/>
              <a:t>it, I expected that I would have made a lot more by now.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also wished they had learned </a:t>
            </a:r>
            <a:r>
              <a:rPr lang="en-US" dirty="0" smtClean="0"/>
              <a:t>how to make pets talk.  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2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Biggest </a:t>
            </a:r>
            <a:r>
              <a:rPr lang="en-US" dirty="0"/>
              <a:t>C</a:t>
            </a:r>
            <a:r>
              <a:rPr lang="en-US" dirty="0" smtClean="0"/>
              <a:t>ontribution to My Happiness Would Be…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Predictable </a:t>
            </a:r>
            <a:r>
              <a:rPr lang="en-US" dirty="0" smtClean="0"/>
              <a:t>cash flow/financial stability</a:t>
            </a:r>
          </a:p>
          <a:p>
            <a:r>
              <a:rPr lang="en-US" dirty="0" smtClean="0"/>
              <a:t>My start-up </a:t>
            </a:r>
            <a:r>
              <a:rPr lang="en-US" dirty="0"/>
              <a:t>business takes off and provides financial </a:t>
            </a:r>
            <a:r>
              <a:rPr lang="en-US" dirty="0" smtClean="0"/>
              <a:t>security</a:t>
            </a:r>
          </a:p>
          <a:p>
            <a:r>
              <a:rPr lang="en-US" dirty="0"/>
              <a:t>Money. Don't kid </a:t>
            </a:r>
            <a:r>
              <a:rPr lang="en-US" dirty="0" smtClean="0"/>
              <a:t>yourself!</a:t>
            </a:r>
          </a:p>
          <a:p>
            <a:r>
              <a:rPr lang="en-US" dirty="0"/>
              <a:t>Lower taxes</a:t>
            </a:r>
          </a:p>
          <a:p>
            <a:r>
              <a:rPr lang="en-US" dirty="0"/>
              <a:t>To go out and start a </a:t>
            </a:r>
            <a:r>
              <a:rPr lang="en-US" dirty="0" smtClean="0"/>
              <a:t>business</a:t>
            </a:r>
          </a:p>
          <a:p>
            <a:r>
              <a:rPr lang="en-US" dirty="0" smtClean="0"/>
              <a:t>Profound </a:t>
            </a:r>
            <a:r>
              <a:rPr lang="en-US" dirty="0"/>
              <a:t>Republican failure in the midterms</a:t>
            </a:r>
          </a:p>
          <a:p>
            <a:r>
              <a:rPr lang="en-US" dirty="0"/>
              <a:t>Weight loss (15…25…35 pounds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new neck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6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Contribution to </a:t>
            </a:r>
            <a:r>
              <a:rPr lang="en-US" dirty="0"/>
              <a:t>M</a:t>
            </a:r>
            <a:r>
              <a:rPr lang="en-US" dirty="0" smtClean="0"/>
              <a:t>y Happiness Would Be…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meet someone and re-marry</a:t>
            </a:r>
          </a:p>
          <a:p>
            <a:r>
              <a:rPr lang="en-US" dirty="0"/>
              <a:t>More sex/more interesting sex</a:t>
            </a:r>
          </a:p>
          <a:p>
            <a:r>
              <a:rPr lang="en-US" dirty="0" smtClean="0"/>
              <a:t>Continued</a:t>
            </a:r>
            <a:r>
              <a:rPr lang="en-US" dirty="0"/>
              <a:t>, balanced success of my kids</a:t>
            </a:r>
          </a:p>
          <a:p>
            <a:r>
              <a:rPr lang="en-US" dirty="0"/>
              <a:t>To feel that my younger daughter is well on her way being a productive , independent member of society.</a:t>
            </a:r>
          </a:p>
          <a:p>
            <a:r>
              <a:rPr lang="en-US" dirty="0"/>
              <a:t>To see my sons happy with their lives and with their life partners and kids</a:t>
            </a:r>
          </a:p>
          <a:p>
            <a:r>
              <a:rPr lang="en-US" dirty="0" smtClean="0"/>
              <a:t>A closer relationship with God</a:t>
            </a:r>
          </a:p>
          <a:p>
            <a:r>
              <a:rPr lang="en-US" dirty="0" smtClean="0"/>
              <a:t>Failure of Fox News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2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</a:t>
            </a:r>
            <a:r>
              <a:rPr lang="en-US" dirty="0"/>
              <a:t>L</a:t>
            </a:r>
            <a:r>
              <a:rPr lang="en-US" dirty="0" smtClean="0"/>
              <a:t>ife </a:t>
            </a:r>
            <a:r>
              <a:rPr lang="en-US" dirty="0"/>
              <a:t>D</a:t>
            </a:r>
            <a:r>
              <a:rPr lang="en-US" dirty="0" smtClean="0"/>
              <a:t>ifferent vs. View in </a:t>
            </a:r>
            <a:r>
              <a:rPr lang="fr-FR" dirty="0" smtClean="0"/>
              <a:t>’</a:t>
            </a:r>
            <a:r>
              <a:rPr lang="en-US" dirty="0" smtClean="0"/>
              <a:t>79: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I'm </a:t>
            </a:r>
            <a:r>
              <a:rPr lang="en-US" dirty="0" smtClean="0"/>
              <a:t>widowed. Never expected that</a:t>
            </a:r>
          </a:p>
          <a:p>
            <a:r>
              <a:rPr lang="en-US" dirty="0"/>
              <a:t>I accept myself much more fully. When I graduated I was a </a:t>
            </a:r>
            <a:r>
              <a:rPr lang="en-US" dirty="0" smtClean="0"/>
              <a:t>lesbian, </a:t>
            </a:r>
            <a:r>
              <a:rPr lang="en-US" dirty="0"/>
              <a:t>but in the closet about it. Now I have been living "out" for a long time and it's no big deal. That feels </a:t>
            </a:r>
            <a:r>
              <a:rPr lang="en-US" dirty="0" smtClean="0"/>
              <a:t>great</a:t>
            </a:r>
          </a:p>
          <a:p>
            <a:r>
              <a:rPr lang="en-US" dirty="0"/>
              <a:t>Everything. I thought I'd get married to the perfect man, have perfect easy kids and be </a:t>
            </a:r>
            <a:r>
              <a:rPr lang="en-US" dirty="0" smtClean="0"/>
              <a:t>happy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060B-8987-7047-8101-67C219F1CB81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7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8921</TotalTime>
  <Words>6209</Words>
  <Application>Microsoft Macintosh PowerPoint</Application>
  <PresentationFormat>On-screen Show (4:3)</PresentationFormat>
  <Paragraphs>784</Paragraphs>
  <Slides>120</Slides>
  <Notes>96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1" baseType="lpstr">
      <vt:lpstr>Office Theme</vt:lpstr>
      <vt:lpstr>PowerPoint Presentation</vt:lpstr>
      <vt:lpstr>PowerPoint Presentation</vt:lpstr>
      <vt:lpstr>10 Questions Not On 10th Reunion Survey</vt:lpstr>
      <vt:lpstr>…Continued</vt:lpstr>
      <vt:lpstr>If You are Male, You are More Likely to…</vt:lpstr>
      <vt:lpstr>If You Are Female, You are More Likely to …</vt:lpstr>
      <vt:lpstr>Demos</vt:lpstr>
      <vt:lpstr>Marriage, Children, Lifestyle</vt:lpstr>
      <vt:lpstr>Current Relationship Status</vt:lpstr>
      <vt:lpstr>For the Married</vt:lpstr>
      <vt:lpstr>Intra-Class Marriages</vt:lpstr>
      <vt:lpstr>How Happy Are Our Marriages?</vt:lpstr>
      <vt:lpstr>The Not Married</vt:lpstr>
      <vt:lpstr>Children</vt:lpstr>
      <vt:lpstr>Having Children</vt:lpstr>
      <vt:lpstr> How Did We Raise Those Kids?</vt:lpstr>
      <vt:lpstr>Those Who Didn’t Stay Home</vt:lpstr>
      <vt:lpstr>What Do We Think About the Next Generation?</vt:lpstr>
      <vt:lpstr>The Coarsening of Society</vt:lpstr>
      <vt:lpstr>Children’s Educational Paths</vt:lpstr>
      <vt:lpstr>Where We Live</vt:lpstr>
      <vt:lpstr>With Whom We Live</vt:lpstr>
      <vt:lpstr>Number of Homes</vt:lpstr>
      <vt:lpstr># of Hours/Week Volunteering</vt:lpstr>
      <vt:lpstr>Our Health</vt:lpstr>
      <vt:lpstr>Stress</vt:lpstr>
      <vt:lpstr>Our Stress Relievers</vt:lpstr>
      <vt:lpstr>Cosmetic Surgery</vt:lpstr>
      <vt:lpstr>Comments from Women About Cosmetic Surgery</vt:lpstr>
      <vt:lpstr>Politics and Spirituality</vt:lpstr>
      <vt:lpstr> Our Party Affiliation </vt:lpstr>
      <vt:lpstr>How We See Ourselves</vt:lpstr>
      <vt:lpstr>How We See the Issues</vt:lpstr>
      <vt:lpstr>Other Threats: Quotes from Men</vt:lpstr>
      <vt:lpstr>Other Threats: Quotes from Women</vt:lpstr>
      <vt:lpstr>How Important Are Spiritual Matters?</vt:lpstr>
      <vt:lpstr>Our Evolving Religious Beliefs</vt:lpstr>
      <vt:lpstr>Career, Work, $$$</vt:lpstr>
      <vt:lpstr>Most of Us Are Still Working</vt:lpstr>
      <vt:lpstr>Our Education / Highest Degree Earned</vt:lpstr>
      <vt:lpstr>Career Paths</vt:lpstr>
      <vt:lpstr>How Do We Feel about Work?</vt:lpstr>
      <vt:lpstr>Happy With Your Work?</vt:lpstr>
      <vt:lpstr>Personal Annual Income</vt:lpstr>
      <vt:lpstr> HH income – Somewhat Less Skewed</vt:lpstr>
      <vt:lpstr>Income and Gender</vt:lpstr>
      <vt:lpstr>91% &gt;$400K in Biz, Law, Med</vt:lpstr>
      <vt:lpstr>Income and Hours Worked</vt:lpstr>
      <vt:lpstr>Household Net Worth</vt:lpstr>
      <vt:lpstr>76% M 49% W Believe Kids Will Receive Significant Inheritance…Concerns</vt:lpstr>
      <vt:lpstr>What Drove Our Choice of Work</vt:lpstr>
      <vt:lpstr>Are We As Successful as We Thought We Would Be in 1979?</vt:lpstr>
      <vt:lpstr>SEX</vt:lpstr>
      <vt:lpstr>How Important is the Sexual Component of Our Relationships?</vt:lpstr>
      <vt:lpstr>Sex Frequency</vt:lpstr>
      <vt:lpstr>Satisfaction by Frequency</vt:lpstr>
      <vt:lpstr>As We Age…</vt:lpstr>
      <vt:lpstr>Exhibit A</vt:lpstr>
      <vt:lpstr>Correlation Between Sexual Satisfaction and Earnings</vt:lpstr>
      <vt:lpstr>FEELINGS ABOUT HARVARD/RADCLIFFE</vt:lpstr>
      <vt:lpstr>Effect of HR degree on My Career</vt:lpstr>
      <vt:lpstr>Effect of my HR degree on Personal Satisfaction</vt:lpstr>
      <vt:lpstr>The HR Experience in Hindsight</vt:lpstr>
      <vt:lpstr>My Friends from HR</vt:lpstr>
      <vt:lpstr>Where I Met the Most Stimulating People</vt:lpstr>
      <vt:lpstr>How Is Harvard Doing Today? Harvard Parents Are Impressed!</vt:lpstr>
      <vt:lpstr>AGING</vt:lpstr>
      <vt:lpstr>45% of Us Are “Empty Nesters”</vt:lpstr>
      <vt:lpstr>The Sandwich Generation</vt:lpstr>
      <vt:lpstr>Caring for Parents</vt:lpstr>
      <vt:lpstr>Retirement</vt:lpstr>
      <vt:lpstr>How Do the Retirees Feel about It?</vt:lpstr>
      <vt:lpstr>Issues in Retirement</vt:lpstr>
      <vt:lpstr>Advice from Retired Classmates</vt:lpstr>
      <vt:lpstr>Retirement Time Horizon for Those Still Working</vt:lpstr>
      <vt:lpstr>THE HAPPIEST PEOPLE</vt:lpstr>
      <vt:lpstr>79% are “Very Happy” or “Happy”</vt:lpstr>
      <vt:lpstr>Working for $$$ Seems to Help</vt:lpstr>
      <vt:lpstr>Happiness with Work Matters A Lot</vt:lpstr>
      <vt:lpstr>Money Doesn’t (perfectly) Correlate with Happiness</vt:lpstr>
      <vt:lpstr>Volunteering Does Help with Happiness</vt:lpstr>
      <vt:lpstr>A Common Procedure Increases Being “Very Happy” </vt:lpstr>
      <vt:lpstr>Marriage Has a Big Happiness Impact</vt:lpstr>
      <vt:lpstr>Having a Happy Marriage is Even Better</vt:lpstr>
      <vt:lpstr>Very Healthy, Very Happy</vt:lpstr>
      <vt:lpstr>  OPEN-ENDED QUESTIONS</vt:lpstr>
      <vt:lpstr>The Questions We Asked</vt:lpstr>
      <vt:lpstr>The Biggest Surprise: The Last 35 Years</vt:lpstr>
      <vt:lpstr>Biggest Surprise: Family</vt:lpstr>
      <vt:lpstr>Biggest Surprise: Career</vt:lpstr>
      <vt:lpstr>Biggest Surprise: The World Around Us</vt:lpstr>
      <vt:lpstr>Biggest Disappointment: Career</vt:lpstr>
      <vt:lpstr>Biggest Disappointment: Relationships</vt:lpstr>
      <vt:lpstr>Biggest Disappointment:  The World  Around Us</vt:lpstr>
      <vt:lpstr>Someone Who Had a Lot to Say</vt:lpstr>
      <vt:lpstr>Someone Who Spoke for Many of Us</vt:lpstr>
      <vt:lpstr>The Biggest Contribution to My Happiness Would Be…</vt:lpstr>
      <vt:lpstr>Biggest Contribution to My Happiness Would Be…</vt:lpstr>
      <vt:lpstr>How Is Life Different vs. View in ’79: Family</vt:lpstr>
      <vt:lpstr>How Is Life Different vs. View in ’79: Family</vt:lpstr>
      <vt:lpstr>How Is Life Different vs View in ’79: Work</vt:lpstr>
      <vt:lpstr>I Wished I Had Known in 1979</vt:lpstr>
      <vt:lpstr>I Wished I Had Known in 1979</vt:lpstr>
      <vt:lpstr>I Wished I Had Known in 1979</vt:lpstr>
      <vt:lpstr>I Wish I Had Known in 1979</vt:lpstr>
      <vt:lpstr>I Wish I Had Known in 1979</vt:lpstr>
      <vt:lpstr>I Wish I Had Known in 1979</vt:lpstr>
      <vt:lpstr>In 1979, I wish I’d Known…</vt:lpstr>
      <vt:lpstr>I Wish I Had Known in 1979…</vt:lpstr>
      <vt:lpstr>I Wish I Had Known in 1979…              Practical Advice</vt:lpstr>
      <vt:lpstr>I Wish I Had Known in 1979…Finally</vt:lpstr>
      <vt:lpstr>Life Advice for the Harvard  Class of ‘18</vt:lpstr>
      <vt:lpstr>Life Advice for the Harvard  Class of ‘18</vt:lpstr>
      <vt:lpstr>Life Advice for the Harvard  Class of ‘18</vt:lpstr>
      <vt:lpstr>Life Advice to Harvard  Class of ‘18</vt:lpstr>
      <vt:lpstr>Life Advice for the Harvard  Class of ‘18</vt:lpstr>
      <vt:lpstr>Life Advice from a Spiritual Angle</vt:lpstr>
      <vt:lpstr>Biggest Surprises for the Survey Team</vt:lpstr>
      <vt:lpstr>Biggest Surprises for the Survey Team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Davis</dc:creator>
  <cp:lastModifiedBy>Mike Roberts</cp:lastModifiedBy>
  <cp:revision>358</cp:revision>
  <cp:lastPrinted>2014-05-28T14:04:45Z</cp:lastPrinted>
  <dcterms:created xsi:type="dcterms:W3CDTF">2014-04-12T21:59:36Z</dcterms:created>
  <dcterms:modified xsi:type="dcterms:W3CDTF">2014-05-31T21:43:46Z</dcterms:modified>
</cp:coreProperties>
</file>